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98" r:id="rId3"/>
    <p:sldId id="399" r:id="rId4"/>
    <p:sldId id="403" r:id="rId5"/>
    <p:sldId id="359" r:id="rId6"/>
    <p:sldId id="371" r:id="rId7"/>
    <p:sldId id="400" r:id="rId8"/>
    <p:sldId id="315" r:id="rId9"/>
    <p:sldId id="314" r:id="rId10"/>
    <p:sldId id="360" r:id="rId11"/>
    <p:sldId id="331" r:id="rId12"/>
    <p:sldId id="405" r:id="rId13"/>
    <p:sldId id="326" r:id="rId14"/>
    <p:sldId id="362" r:id="rId15"/>
    <p:sldId id="363" r:id="rId16"/>
    <p:sldId id="401" r:id="rId17"/>
    <p:sldId id="402" r:id="rId18"/>
    <p:sldId id="393" r:id="rId19"/>
    <p:sldId id="406" r:id="rId20"/>
    <p:sldId id="397" r:id="rId21"/>
    <p:sldId id="411" r:id="rId22"/>
    <p:sldId id="32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86"/>
    <p:restoredTop sz="95246"/>
  </p:normalViewPr>
  <p:slideViewPr>
    <p:cSldViewPr snapToGrid="0" snapToObjects="1">
      <p:cViewPr varScale="1">
        <p:scale>
          <a:sx n="121" d="100"/>
          <a:sy n="121" d="100"/>
        </p:scale>
        <p:origin x="19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CAF64-29F2-D140-BDC7-393C8312F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9DA81A-D7AB-6C47-9244-4B6F49F9D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FD0C1-B3D6-2846-8193-C4D910445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54655-816B-A44F-805D-6EBC1FB6D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CDE28-838E-FF4A-A91C-E3E2BA8D1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869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379A-E81C-8145-960F-3762703AA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042FA-C4CD-6547-B2B3-57E674D6A5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FAFF3-9B60-2C4C-A9CE-745661787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83FF1-B249-9C40-BEE3-265D065A2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8BB8F-1529-0745-907B-B3D1D15EE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2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34E9A8-F6AE-D24D-A446-A41E98937A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FD8F5-66DA-FA4B-8E71-B425DFFB41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56E12-ED34-D846-973D-4FCAAEF66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CEB3B-5B58-FF4D-BD24-725967225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7FF31-B5FD-4B43-95E6-9F24732B0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225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BBF3D-1554-E64A-B7B0-125A69F8E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A090D-E099-354F-B214-501BF5A55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DFA3E-161A-644E-AE37-C635D2E95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9FF80-904A-3749-8B2E-E1048581E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F5A66-83EE-A84D-BF65-BD64B18B5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725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4AE92-C80B-2248-AA7F-4ECB35ED8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8481C-5EEB-3E4A-80FA-06DF68C08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674FD-A477-354E-9447-E7F5F118C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0A49D-D8DF-B04A-830A-7C62A47D0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DCE23-8958-4B4B-9F8B-18560DC21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458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F96D3-6DF1-D14F-9B7D-29438465B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6CE5D2-AFB6-7844-9511-0380745379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3BEDF-FEC2-5C43-BA59-DA182DAAA2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276B04-03C1-8945-B08F-76A217872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4E384E-70C1-A740-A505-A2C30634E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C10120-B0D6-C648-8450-8D9F9BAFA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42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7753C-C46F-624E-A892-5685AEE54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116C46-99C5-0D40-8495-434DFD521B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409D1B-847D-8043-AAB7-B14283F252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0D2A0D-8633-AB4C-BD01-F992D53877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214572-96B9-014E-9EE1-FE98547EF7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FF594A-8DF3-4044-90FA-155B255E0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E1545F-F4D4-5941-BBC3-786D7347E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07BE4B-2549-6441-AFCA-5144F0B6B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3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4CBD2-9F03-D546-9BCE-A4AB04B38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0679F7-3605-FB4D-97E8-54216D3B1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92BF5E-4C7F-4743-8293-0B7089C0C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42160D-B185-DB48-9273-BC5CAE030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417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C28DCB-38EC-FB4B-8EF7-DD17CE6A8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2D4F73-76A0-A94D-AC79-61816FD32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6A396-60B3-7B4A-AC10-B6039F17F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616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9A771-5C50-7743-9AA6-B63AA8357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8BB8D-8E6E-6443-8F0C-D587AD289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1767EC-FF40-7C46-BA30-BD645A2D3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AF9D9E-8D51-6342-BEEA-156512BA7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5C8443-08AC-3C43-911B-3B7F09718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2B0799-1F78-B547-BD93-B6F6119CB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788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34335-59CA-C64F-81B3-D8369BF2D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A96E39-5399-9744-A68C-35CC2290A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1BD201-A2F2-EE4D-8B55-EC1567649E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24FC5-E94D-1246-A670-2F37C5E71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69E65-D749-E249-BE4B-1AE418CFB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65DED-281A-CD4B-BF87-E0C84CCB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1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1F4888-28A2-D542-88AE-3C41EC126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5F9F9-229B-5843-A0CF-7935C9CE6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9DB4A-03BE-EF46-A92C-EF956F6F5C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FB2A6-3BAA-6C46-8ED2-B6BB32E8FEA2}" type="datetimeFigureOut">
              <a:rPr lang="en-US" smtClean="0"/>
              <a:t>4/13/21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C2E089-442F-B749-89BF-75D3BDA3F7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D2C8F-568C-274C-81CB-7715417BCC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9A8E1-3316-D640-884D-837237EBD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544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dgetrf/ArktosEdge/issues/18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1BM803fy5i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eeexplore.ieee.org/iel7/6287639/8600701/08758431.pdf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youtu.be/8I8TuQ1evK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i9TPWE98KL8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wiki.akraino.org/display/AK/Akraino+Edge+Stack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DDA8CE9-E0A6-4FF2-823D-D0860760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195564-33B9-434B-9641-764F5905A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18C537-E336-47C4-836B-C342A230F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52475" y="1"/>
            <a:ext cx="4262009" cy="2602764"/>
            <a:chOff x="6867015" y="-1"/>
            <a:chExt cx="5324985" cy="3251912"/>
          </a:xfrm>
          <a:solidFill>
            <a:schemeClr val="accent5">
              <a:alpha val="5000"/>
            </a:schemeClr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81F97D2-9A0D-4CA5-B9AF-27B558BCF1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678A47C-892D-47C9-A5D8-F8860B1B0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9E8FDFA-59ED-4D6F-BA20-10CDF843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958D9A5-8003-4D92-8C05-787C630F7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A1259D8-0C3A-4069-A22F-537BBBB61A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0995" y="62352"/>
            <a:ext cx="6028697" cy="6795648"/>
            <a:chOff x="6160995" y="62352"/>
            <a:chExt cx="6028697" cy="679564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90700B4-CEB5-450F-9EA7-95E355B50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82080" y="81632"/>
              <a:ext cx="6007612" cy="6776368"/>
            </a:xfrm>
            <a:custGeom>
              <a:avLst/>
              <a:gdLst>
                <a:gd name="connsiteX0" fmla="*/ 4493599 w 6007612"/>
                <a:gd name="connsiteY0" fmla="*/ 0 h 6797829"/>
                <a:gd name="connsiteX1" fmla="*/ 5981837 w 6007612"/>
                <a:gd name="connsiteY1" fmla="*/ 314220 h 6797829"/>
                <a:gd name="connsiteX2" fmla="*/ 6007612 w 6007612"/>
                <a:gd name="connsiteY2" fmla="*/ 327088 h 6797829"/>
                <a:gd name="connsiteX3" fmla="*/ 6007612 w 6007612"/>
                <a:gd name="connsiteY3" fmla="*/ 1316637 h 6797829"/>
                <a:gd name="connsiteX4" fmla="*/ 5852405 w 6007612"/>
                <a:gd name="connsiteY4" fmla="*/ 1209899 h 6797829"/>
                <a:gd name="connsiteX5" fmla="*/ 5622498 w 6007612"/>
                <a:gd name="connsiteY5" fmla="*/ 1086619 h 6797829"/>
                <a:gd name="connsiteX6" fmla="*/ 4493032 w 6007612"/>
                <a:gd name="connsiteY6" fmla="*/ 851533 h 6797829"/>
                <a:gd name="connsiteX7" fmla="*/ 3155579 w 6007612"/>
                <a:gd name="connsiteY7" fmla="*/ 1108326 h 6797829"/>
                <a:gd name="connsiteX8" fmla="*/ 1963832 w 6007612"/>
                <a:gd name="connsiteY8" fmla="*/ 1817700 h 6797829"/>
                <a:gd name="connsiteX9" fmla="*/ 1144646 w 6007612"/>
                <a:gd name="connsiteY9" fmla="*/ 2832814 h 6797829"/>
                <a:gd name="connsiteX10" fmla="*/ 851249 w 6007612"/>
                <a:gd name="connsiteY10" fmla="*/ 3998599 h 6797829"/>
                <a:gd name="connsiteX11" fmla="*/ 1336319 w 6007612"/>
                <a:gd name="connsiteY11" fmla="*/ 5057837 h 6797829"/>
                <a:gd name="connsiteX12" fmla="*/ 1597084 w 6007612"/>
                <a:gd name="connsiteY12" fmla="*/ 5424583 h 6797829"/>
                <a:gd name="connsiteX13" fmla="*/ 2591910 w 6007612"/>
                <a:gd name="connsiteY13" fmla="*/ 6440122 h 6797829"/>
                <a:gd name="connsiteX14" fmla="*/ 3899854 w 6007612"/>
                <a:gd name="connsiteY14" fmla="*/ 6780621 h 6797829"/>
                <a:gd name="connsiteX15" fmla="*/ 4741172 w 6007612"/>
                <a:gd name="connsiteY15" fmla="*/ 6563979 h 6797829"/>
                <a:gd name="connsiteX16" fmla="*/ 5649171 w 6007612"/>
                <a:gd name="connsiteY16" fmla="*/ 5938452 h 6797829"/>
                <a:gd name="connsiteX17" fmla="*/ 5873475 w 6007612"/>
                <a:gd name="connsiteY17" fmla="*/ 5764656 h 6797829"/>
                <a:gd name="connsiteX18" fmla="*/ 6007612 w 6007612"/>
                <a:gd name="connsiteY18" fmla="*/ 5660343 h 6797829"/>
                <a:gd name="connsiteX19" fmla="*/ 6007612 w 6007612"/>
                <a:gd name="connsiteY19" fmla="*/ 6737454 h 6797829"/>
                <a:gd name="connsiteX20" fmla="*/ 5929386 w 6007612"/>
                <a:gd name="connsiteY20" fmla="*/ 6797829 h 6797829"/>
                <a:gd name="connsiteX21" fmla="*/ 1656512 w 6007612"/>
                <a:gd name="connsiteY21" fmla="*/ 6797829 h 6797829"/>
                <a:gd name="connsiteX22" fmla="*/ 1630254 w 6007612"/>
                <a:gd name="connsiteY22" fmla="*/ 6775222 h 6797829"/>
                <a:gd name="connsiteX23" fmla="*/ 892250 w 6007612"/>
                <a:gd name="connsiteY23" fmla="*/ 5902700 h 6797829"/>
                <a:gd name="connsiteX24" fmla="*/ 0 w 6007612"/>
                <a:gd name="connsiteY24" fmla="*/ 3998599 h 6797829"/>
                <a:gd name="connsiteX25" fmla="*/ 4493032 w 6007612"/>
                <a:gd name="connsiteY25" fmla="*/ 285 h 679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007612" h="6797829">
                  <a:moveTo>
                    <a:pt x="4493599" y="0"/>
                  </a:moveTo>
                  <a:cubicBezTo>
                    <a:pt x="5048011" y="0"/>
                    <a:pt x="5546284" y="111886"/>
                    <a:pt x="5981837" y="314220"/>
                  </a:cubicBezTo>
                  <a:lnTo>
                    <a:pt x="6007612" y="327088"/>
                  </a:lnTo>
                  <a:lnTo>
                    <a:pt x="6007612" y="1316637"/>
                  </a:lnTo>
                  <a:lnTo>
                    <a:pt x="5852405" y="1209899"/>
                  </a:lnTo>
                  <a:cubicBezTo>
                    <a:pt x="5778266" y="1164709"/>
                    <a:pt x="5701526" y="1123535"/>
                    <a:pt x="5622498" y="1086619"/>
                  </a:cubicBezTo>
                  <a:cubicBezTo>
                    <a:pt x="5286822" y="930699"/>
                    <a:pt x="4906882" y="851533"/>
                    <a:pt x="4493032" y="851533"/>
                  </a:cubicBezTo>
                  <a:cubicBezTo>
                    <a:pt x="4056201" y="851533"/>
                    <a:pt x="3593263" y="940631"/>
                    <a:pt x="3155579" y="1108326"/>
                  </a:cubicBezTo>
                  <a:cubicBezTo>
                    <a:pt x="2721215" y="1275979"/>
                    <a:pt x="2318305" y="1515819"/>
                    <a:pt x="1963832" y="1817700"/>
                  </a:cubicBezTo>
                  <a:cubicBezTo>
                    <a:pt x="1617657" y="2114360"/>
                    <a:pt x="1334332" y="2465358"/>
                    <a:pt x="1144646" y="2832814"/>
                  </a:cubicBezTo>
                  <a:cubicBezTo>
                    <a:pt x="950561" y="3210060"/>
                    <a:pt x="851249" y="3602202"/>
                    <a:pt x="851249" y="3998599"/>
                  </a:cubicBezTo>
                  <a:cubicBezTo>
                    <a:pt x="851249" y="4377547"/>
                    <a:pt x="999792" y="4597311"/>
                    <a:pt x="1336319" y="5057837"/>
                  </a:cubicBezTo>
                  <a:cubicBezTo>
                    <a:pt x="1420450" y="5173181"/>
                    <a:pt x="1507419" y="5292497"/>
                    <a:pt x="1597084" y="5424583"/>
                  </a:cubicBezTo>
                  <a:cubicBezTo>
                    <a:pt x="1914175" y="5891917"/>
                    <a:pt x="2239493" y="6224189"/>
                    <a:pt x="2591910" y="6440122"/>
                  </a:cubicBezTo>
                  <a:cubicBezTo>
                    <a:pt x="2965467" y="6669393"/>
                    <a:pt x="3393219" y="6780621"/>
                    <a:pt x="3899854" y="6780621"/>
                  </a:cubicBezTo>
                  <a:cubicBezTo>
                    <a:pt x="4187861" y="6780621"/>
                    <a:pt x="4454583" y="6711812"/>
                    <a:pt x="4741172" y="6563979"/>
                  </a:cubicBezTo>
                  <a:cubicBezTo>
                    <a:pt x="5034852" y="6412173"/>
                    <a:pt x="5326263" y="6190848"/>
                    <a:pt x="5649171" y="5938452"/>
                  </a:cubicBezTo>
                  <a:cubicBezTo>
                    <a:pt x="5724931" y="5879291"/>
                    <a:pt x="5800409" y="5821406"/>
                    <a:pt x="5873475" y="5764656"/>
                  </a:cubicBezTo>
                  <a:lnTo>
                    <a:pt x="6007612" y="5660343"/>
                  </a:lnTo>
                  <a:lnTo>
                    <a:pt x="6007612" y="6737454"/>
                  </a:lnTo>
                  <a:lnTo>
                    <a:pt x="5929386" y="6797829"/>
                  </a:lnTo>
                  <a:lnTo>
                    <a:pt x="1656512" y="6797829"/>
                  </a:lnTo>
                  <a:lnTo>
                    <a:pt x="1630254" y="6775222"/>
                  </a:lnTo>
                  <a:cubicBezTo>
                    <a:pt x="1360562" y="6528765"/>
                    <a:pt x="1117699" y="6235219"/>
                    <a:pt x="892250" y="5902700"/>
                  </a:cubicBezTo>
                  <a:cubicBezTo>
                    <a:pt x="459249" y="5264548"/>
                    <a:pt x="0" y="4826722"/>
                    <a:pt x="0" y="3998599"/>
                  </a:cubicBezTo>
                  <a:cubicBezTo>
                    <a:pt x="0" y="1790460"/>
                    <a:pt x="2262336" y="285"/>
                    <a:pt x="4493032" y="2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582300F-F646-4FC3-94FC-0582F4B5E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60995" y="62352"/>
              <a:ext cx="6028697" cy="6795648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BB8E8B8-1900-4326-8858-F375F5D8A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63721" y="81632"/>
              <a:ext cx="6025971" cy="6776368"/>
            </a:xfrm>
            <a:custGeom>
              <a:avLst/>
              <a:gdLst>
                <a:gd name="connsiteX0" fmla="*/ 6025971 w 6025971"/>
                <a:gd name="connsiteY0" fmla="*/ 5825635 h 6797829"/>
                <a:gd name="connsiteX1" fmla="*/ 6025971 w 6025971"/>
                <a:gd name="connsiteY1" fmla="*/ 6723285 h 6797829"/>
                <a:gd name="connsiteX2" fmla="*/ 5929386 w 6025971"/>
                <a:gd name="connsiteY2" fmla="*/ 6797829 h 6797829"/>
                <a:gd name="connsiteX3" fmla="*/ 4560411 w 6025971"/>
                <a:gd name="connsiteY3" fmla="*/ 6797829 h 6797829"/>
                <a:gd name="connsiteX4" fmla="*/ 4597731 w 6025971"/>
                <a:gd name="connsiteY4" fmla="*/ 6785305 h 6797829"/>
                <a:gd name="connsiteX5" fmla="*/ 5736707 w 6025971"/>
                <a:gd name="connsiteY5" fmla="*/ 6050108 h 6797829"/>
                <a:gd name="connsiteX6" fmla="*/ 5960301 w 6025971"/>
                <a:gd name="connsiteY6" fmla="*/ 5876738 h 6797829"/>
                <a:gd name="connsiteX7" fmla="*/ 4493599 w 6025971"/>
                <a:gd name="connsiteY7" fmla="*/ 0 h 6797829"/>
                <a:gd name="connsiteX8" fmla="*/ 5981837 w 6025971"/>
                <a:gd name="connsiteY8" fmla="*/ 314220 h 6797829"/>
                <a:gd name="connsiteX9" fmla="*/ 6025971 w 6025971"/>
                <a:gd name="connsiteY9" fmla="*/ 336254 h 6797829"/>
                <a:gd name="connsiteX10" fmla="*/ 6025971 w 6025971"/>
                <a:gd name="connsiteY10" fmla="*/ 1157325 h 6797829"/>
                <a:gd name="connsiteX11" fmla="*/ 5925889 w 6025971"/>
                <a:gd name="connsiteY11" fmla="*/ 1088522 h 6797829"/>
                <a:gd name="connsiteX12" fmla="*/ 5682227 w 6025971"/>
                <a:gd name="connsiteY12" fmla="*/ 957939 h 6797829"/>
                <a:gd name="connsiteX13" fmla="*/ 4493032 w 6025971"/>
                <a:gd name="connsiteY13" fmla="*/ 709658 h 6797829"/>
                <a:gd name="connsiteX14" fmla="*/ 3104646 w 6025971"/>
                <a:gd name="connsiteY14" fmla="*/ 976666 h 6797829"/>
                <a:gd name="connsiteX15" fmla="*/ 1871612 w 6025971"/>
                <a:gd name="connsiteY15" fmla="*/ 1710017 h 6797829"/>
                <a:gd name="connsiteX16" fmla="*/ 1018661 w 6025971"/>
                <a:gd name="connsiteY16" fmla="*/ 2767694 h 6797829"/>
                <a:gd name="connsiteX17" fmla="*/ 709374 w 6025971"/>
                <a:gd name="connsiteY17" fmla="*/ 3998599 h 6797829"/>
                <a:gd name="connsiteX18" fmla="*/ 1221258 w 6025971"/>
                <a:gd name="connsiteY18" fmla="*/ 5141684 h 6797829"/>
                <a:gd name="connsiteX19" fmla="*/ 1479187 w 6025971"/>
                <a:gd name="connsiteY19" fmla="*/ 5504459 h 6797829"/>
                <a:gd name="connsiteX20" fmla="*/ 3021272 w 6025971"/>
                <a:gd name="connsiteY20" fmla="*/ 6793670 h 6797829"/>
                <a:gd name="connsiteX21" fmla="*/ 3035805 w 6025971"/>
                <a:gd name="connsiteY21" fmla="*/ 6797829 h 6797829"/>
                <a:gd name="connsiteX22" fmla="*/ 1656512 w 6025971"/>
                <a:gd name="connsiteY22" fmla="*/ 6797829 h 6797829"/>
                <a:gd name="connsiteX23" fmla="*/ 1630254 w 6025971"/>
                <a:gd name="connsiteY23" fmla="*/ 6775222 h 6797829"/>
                <a:gd name="connsiteX24" fmla="*/ 892250 w 6025971"/>
                <a:gd name="connsiteY24" fmla="*/ 5902700 h 6797829"/>
                <a:gd name="connsiteX25" fmla="*/ 0 w 6025971"/>
                <a:gd name="connsiteY25" fmla="*/ 3998599 h 6797829"/>
                <a:gd name="connsiteX26" fmla="*/ 4493032 w 6025971"/>
                <a:gd name="connsiteY26" fmla="*/ 285 h 679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025971" h="6797829">
                  <a:moveTo>
                    <a:pt x="6025971" y="5825635"/>
                  </a:moveTo>
                  <a:lnTo>
                    <a:pt x="6025971" y="6723285"/>
                  </a:lnTo>
                  <a:lnTo>
                    <a:pt x="5929386" y="6797829"/>
                  </a:lnTo>
                  <a:lnTo>
                    <a:pt x="4560411" y="6797829"/>
                  </a:lnTo>
                  <a:lnTo>
                    <a:pt x="4597731" y="6785305"/>
                  </a:lnTo>
                  <a:cubicBezTo>
                    <a:pt x="4964953" y="6637825"/>
                    <a:pt x="5315251" y="6379435"/>
                    <a:pt x="5736707" y="6050108"/>
                  </a:cubicBezTo>
                  <a:cubicBezTo>
                    <a:pt x="5812043" y="5991230"/>
                    <a:pt x="5887377" y="5933488"/>
                    <a:pt x="5960301" y="5876738"/>
                  </a:cubicBezTo>
                  <a:close/>
                  <a:moveTo>
                    <a:pt x="4493599" y="0"/>
                  </a:moveTo>
                  <a:cubicBezTo>
                    <a:pt x="5048011" y="0"/>
                    <a:pt x="5546284" y="111886"/>
                    <a:pt x="5981837" y="314220"/>
                  </a:cubicBezTo>
                  <a:lnTo>
                    <a:pt x="6025971" y="336254"/>
                  </a:lnTo>
                  <a:lnTo>
                    <a:pt x="6025971" y="1157325"/>
                  </a:lnTo>
                  <a:lnTo>
                    <a:pt x="5925889" y="1088522"/>
                  </a:lnTo>
                  <a:cubicBezTo>
                    <a:pt x="5847314" y="1040649"/>
                    <a:pt x="5765982" y="997036"/>
                    <a:pt x="5682227" y="957939"/>
                  </a:cubicBezTo>
                  <a:cubicBezTo>
                    <a:pt x="5327823" y="793222"/>
                    <a:pt x="4927595" y="709658"/>
                    <a:pt x="4493032" y="709658"/>
                  </a:cubicBezTo>
                  <a:cubicBezTo>
                    <a:pt x="4031940" y="709658"/>
                    <a:pt x="3564888" y="799465"/>
                    <a:pt x="3104646" y="976666"/>
                  </a:cubicBezTo>
                  <a:cubicBezTo>
                    <a:pt x="2655243" y="1149867"/>
                    <a:pt x="2238358" y="1397822"/>
                    <a:pt x="1871612" y="1710017"/>
                  </a:cubicBezTo>
                  <a:cubicBezTo>
                    <a:pt x="1506427" y="2022852"/>
                    <a:pt x="1219414" y="2378815"/>
                    <a:pt x="1018661" y="2767694"/>
                  </a:cubicBezTo>
                  <a:cubicBezTo>
                    <a:pt x="813368" y="3165227"/>
                    <a:pt x="709374" y="3579358"/>
                    <a:pt x="709374" y="3998599"/>
                  </a:cubicBezTo>
                  <a:cubicBezTo>
                    <a:pt x="709374" y="4421103"/>
                    <a:pt x="875510" y="4667680"/>
                    <a:pt x="1221258" y="5141684"/>
                  </a:cubicBezTo>
                  <a:cubicBezTo>
                    <a:pt x="1304681" y="5256035"/>
                    <a:pt x="1390941" y="5374217"/>
                    <a:pt x="1479187" y="5504459"/>
                  </a:cubicBezTo>
                  <a:cubicBezTo>
                    <a:pt x="1942790" y="6187719"/>
                    <a:pt x="2430063" y="6601673"/>
                    <a:pt x="3021272" y="6793670"/>
                  </a:cubicBezTo>
                  <a:lnTo>
                    <a:pt x="3035805" y="6797829"/>
                  </a:lnTo>
                  <a:lnTo>
                    <a:pt x="1656512" y="6797829"/>
                  </a:lnTo>
                  <a:lnTo>
                    <a:pt x="1630254" y="6775222"/>
                  </a:lnTo>
                  <a:cubicBezTo>
                    <a:pt x="1360562" y="6528765"/>
                    <a:pt x="1117699" y="6235219"/>
                    <a:pt x="892250" y="5902700"/>
                  </a:cubicBezTo>
                  <a:cubicBezTo>
                    <a:pt x="459249" y="5264548"/>
                    <a:pt x="0" y="4826722"/>
                    <a:pt x="0" y="3998599"/>
                  </a:cubicBezTo>
                  <a:cubicBezTo>
                    <a:pt x="0" y="1790460"/>
                    <a:pt x="2262336" y="285"/>
                    <a:pt x="4493032" y="2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9D3B4C7-83B1-A34C-BB9E-FD2910F5FD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1055098"/>
            <a:ext cx="5760719" cy="4747805"/>
          </a:xfrm>
        </p:spPr>
        <p:txBody>
          <a:bodyPr anchor="ctr">
            <a:normAutofit/>
          </a:bodyPr>
          <a:lstStyle/>
          <a:p>
            <a:pPr algn="l"/>
            <a:r>
              <a:rPr lang="en-US" altLang="zh-CN" sz="5400" b="1" dirty="0">
                <a:solidFill>
                  <a:schemeClr val="tx2"/>
                </a:solidFill>
              </a:rPr>
              <a:t>Centaurus</a:t>
            </a:r>
            <a:r>
              <a:rPr lang="zh-CN" altLang="en-US" sz="5400" b="1" dirty="0">
                <a:solidFill>
                  <a:schemeClr val="tx2"/>
                </a:solidFill>
              </a:rPr>
              <a:t> </a:t>
            </a:r>
            <a:r>
              <a:rPr lang="en-US" altLang="zh-CN" sz="5400" b="1" dirty="0">
                <a:solidFill>
                  <a:schemeClr val="tx2"/>
                </a:solidFill>
              </a:rPr>
              <a:t>Edge</a:t>
            </a:r>
            <a:r>
              <a:rPr lang="zh-CN" altLang="en-US" sz="5400" b="1" dirty="0">
                <a:solidFill>
                  <a:schemeClr val="tx2"/>
                </a:solidFill>
              </a:rPr>
              <a:t> </a:t>
            </a:r>
            <a:r>
              <a:rPr lang="en-US" altLang="zh-CN" sz="5400" b="1" dirty="0">
                <a:solidFill>
                  <a:schemeClr val="tx2"/>
                </a:solidFill>
              </a:rPr>
              <a:t>Design</a:t>
            </a:r>
            <a:r>
              <a:rPr lang="zh-CN" altLang="en-US" sz="5400" b="1" dirty="0">
                <a:solidFill>
                  <a:schemeClr val="tx2"/>
                </a:solidFill>
              </a:rPr>
              <a:t> </a:t>
            </a:r>
            <a:r>
              <a:rPr lang="en-US" altLang="zh-CN" sz="5400" b="1" dirty="0">
                <a:solidFill>
                  <a:schemeClr val="tx2"/>
                </a:solidFill>
              </a:rPr>
              <a:t>Review</a:t>
            </a:r>
            <a:endParaRPr lang="en-US" sz="5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2809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718E-63E3-744B-8B7F-ABB286F46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20" y="191505"/>
            <a:ext cx="10515600" cy="1325563"/>
          </a:xfrm>
        </p:spPr>
        <p:txBody>
          <a:bodyPr/>
          <a:lstStyle/>
          <a:p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Hierarchical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6F7BB1-A32C-8846-AAA3-A488A128E181}"/>
              </a:ext>
            </a:extLst>
          </p:cNvPr>
          <p:cNvSpPr txBox="1"/>
          <p:nvPr/>
        </p:nvSpPr>
        <p:spPr>
          <a:xfrm>
            <a:off x="1648391" y="1636324"/>
            <a:ext cx="7413657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Separate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from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action,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in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each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geographic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region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1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Local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&gt;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Global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Latency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matters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Data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locality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privacy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Global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&gt;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Local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endParaRPr lang="en-US" altLang="zh-CN" sz="24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Regional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analytics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Autonomy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Regional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management</a:t>
            </a:r>
            <a:endParaRPr 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50A2B4C-15B2-2F49-830E-486431C1B42F}"/>
              </a:ext>
            </a:extLst>
          </p:cNvPr>
          <p:cNvGrpSpPr/>
          <p:nvPr/>
        </p:nvGrpSpPr>
        <p:grpSpPr>
          <a:xfrm>
            <a:off x="10016887" y="4861930"/>
            <a:ext cx="1859543" cy="1466517"/>
            <a:chOff x="9191316" y="3760683"/>
            <a:chExt cx="2683681" cy="2300136"/>
          </a:xfrm>
          <a:solidFill>
            <a:srgbClr val="FFC000"/>
          </a:solidFill>
        </p:grpSpPr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BFA2E567-510F-2140-AC2A-B8ACC77B327C}"/>
                </a:ext>
              </a:extLst>
            </p:cNvPr>
            <p:cNvSpPr/>
            <p:nvPr/>
          </p:nvSpPr>
          <p:spPr>
            <a:xfrm>
              <a:off x="10080702" y="3760683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F4AF4346-0901-2D41-86AB-A1F7DA3239A8}"/>
                </a:ext>
              </a:extLst>
            </p:cNvPr>
            <p:cNvSpPr/>
            <p:nvPr/>
          </p:nvSpPr>
          <p:spPr>
            <a:xfrm>
              <a:off x="9636009" y="4527395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8ED14505-9F22-4F4B-94AB-DC6211524CEC}"/>
                </a:ext>
              </a:extLst>
            </p:cNvPr>
            <p:cNvSpPr/>
            <p:nvPr/>
          </p:nvSpPr>
          <p:spPr>
            <a:xfrm>
              <a:off x="10525395" y="4527395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5EAB4009-9BB0-7144-BB26-2FDAA883A913}"/>
                </a:ext>
              </a:extLst>
            </p:cNvPr>
            <p:cNvSpPr/>
            <p:nvPr/>
          </p:nvSpPr>
          <p:spPr>
            <a:xfrm>
              <a:off x="9191316" y="5294107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6A2CF390-3B53-214C-9B4D-A23EB6B6177A}"/>
                </a:ext>
              </a:extLst>
            </p:cNvPr>
            <p:cNvSpPr/>
            <p:nvPr/>
          </p:nvSpPr>
          <p:spPr>
            <a:xfrm>
              <a:off x="10100063" y="5294107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3DAFFDF0-2BEF-AF43-8993-5DBAEC01EAE4}"/>
                </a:ext>
              </a:extLst>
            </p:cNvPr>
            <p:cNvSpPr/>
            <p:nvPr/>
          </p:nvSpPr>
          <p:spPr>
            <a:xfrm>
              <a:off x="10985611" y="5294107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9239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2C97-67E8-2140-BCB2-CCAAF8AD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 altLang="zh-CN"/>
              <a:t>Key</a:t>
            </a:r>
            <a:r>
              <a:rPr lang="zh-CN" altLang="en-US"/>
              <a:t> </a:t>
            </a:r>
            <a:r>
              <a:rPr lang="en-US" altLang="zh-CN"/>
              <a:t>Edge</a:t>
            </a:r>
            <a:r>
              <a:rPr lang="zh-CN" altLang="en-US"/>
              <a:t> </a:t>
            </a:r>
            <a:r>
              <a:rPr lang="en-US" altLang="zh-CN"/>
              <a:t>Requirements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E7459-6AE6-FC44-B5C2-4DE60A0F9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089" y="2092668"/>
            <a:ext cx="7474171" cy="3450613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endParaRPr lang="en-US" altLang="zh-CN" sz="2400"/>
          </a:p>
          <a:p>
            <a:r>
              <a:rPr lang="en-US" altLang="zh-CN" sz="2400"/>
              <a:t>Edge</a:t>
            </a:r>
            <a:r>
              <a:rPr lang="zh-CN" altLang="en-US" sz="2400"/>
              <a:t> </a:t>
            </a:r>
            <a:r>
              <a:rPr lang="en-US" altLang="zh-CN" sz="2400"/>
              <a:t>workloads</a:t>
            </a:r>
            <a:r>
              <a:rPr lang="zh-CN" altLang="en-US" sz="2400"/>
              <a:t> </a:t>
            </a:r>
            <a:r>
              <a:rPr lang="en-US" altLang="zh-CN" sz="2400"/>
              <a:t>continue</a:t>
            </a:r>
            <a:r>
              <a:rPr lang="zh-CN" altLang="en-US" sz="2400"/>
              <a:t> </a:t>
            </a:r>
            <a:r>
              <a:rPr lang="en-US" altLang="zh-CN" sz="2400"/>
              <a:t>functioning</a:t>
            </a:r>
            <a:r>
              <a:rPr lang="zh-CN" altLang="en-US" sz="2400"/>
              <a:t> </a:t>
            </a:r>
            <a:r>
              <a:rPr lang="en-US" altLang="zh-CN" sz="2400"/>
              <a:t>when</a:t>
            </a:r>
            <a:r>
              <a:rPr lang="zh-CN" altLang="en-US" sz="2400"/>
              <a:t> </a:t>
            </a:r>
            <a:endParaRPr lang="en-US" altLang="zh-CN" sz="2400"/>
          </a:p>
          <a:p>
            <a:pPr marL="914400" lvl="1" indent="-457200">
              <a:buFont typeface="+mj-lt"/>
              <a:buAutoNum type="arabicPeriod"/>
            </a:pPr>
            <a:endParaRPr lang="en-US" altLang="zh-CN"/>
          </a:p>
          <a:p>
            <a:pPr marL="914400" lvl="1" indent="-457200">
              <a:buFont typeface="+mj-lt"/>
              <a:buAutoNum type="arabicPeriod"/>
            </a:pPr>
            <a:r>
              <a:rPr lang="en-US" altLang="zh-CN"/>
              <a:t>Edge-cloud</a:t>
            </a:r>
            <a:r>
              <a:rPr lang="zh-CN" altLang="en-US"/>
              <a:t> </a:t>
            </a:r>
            <a:r>
              <a:rPr lang="en-US" altLang="zh-CN">
                <a:solidFill>
                  <a:srgbClr val="FF0000"/>
                </a:solidFill>
              </a:rPr>
              <a:t>network</a:t>
            </a:r>
            <a:r>
              <a:rPr lang="zh-CN" altLang="en-US"/>
              <a:t> </a:t>
            </a:r>
            <a:r>
              <a:rPr lang="en-US" altLang="zh-CN"/>
              <a:t>disconnect</a:t>
            </a:r>
          </a:p>
          <a:p>
            <a:pPr marL="914400" lvl="1" indent="-457200">
              <a:buFont typeface="+mj-lt"/>
              <a:buAutoNum type="arabicPeriod"/>
            </a:pPr>
            <a:endParaRPr lang="en-US" altLang="zh-CN"/>
          </a:p>
          <a:p>
            <a:pPr marL="914400" lvl="1" indent="-457200">
              <a:buFont typeface="+mj-lt"/>
              <a:buAutoNum type="arabicPeriod"/>
            </a:pPr>
            <a:r>
              <a:rPr lang="en-US" altLang="zh-CN"/>
              <a:t>Edge</a:t>
            </a:r>
            <a:r>
              <a:rPr lang="zh-CN" altLang="en-US"/>
              <a:t> </a:t>
            </a:r>
            <a:r>
              <a:rPr lang="en-US" altLang="zh-CN">
                <a:solidFill>
                  <a:srgbClr val="FF0000"/>
                </a:solidFill>
              </a:rPr>
              <a:t>node</a:t>
            </a:r>
            <a:r>
              <a:rPr lang="zh-CN" altLang="en-US"/>
              <a:t> </a:t>
            </a:r>
            <a:r>
              <a:rPr lang="en-US" altLang="zh-CN"/>
              <a:t>down</a:t>
            </a:r>
          </a:p>
          <a:p>
            <a:pPr marL="914400" lvl="1" indent="-457200">
              <a:buFont typeface="+mj-lt"/>
              <a:buAutoNum type="arabicPeriod"/>
            </a:pPr>
            <a:endParaRPr lang="en-US" altLang="zh-CN"/>
          </a:p>
          <a:p>
            <a:pPr marL="914400" lvl="1" indent="-457200">
              <a:buFont typeface="+mj-lt"/>
              <a:buAutoNum type="arabicPeriod"/>
            </a:pPr>
            <a:r>
              <a:rPr lang="en-US" altLang="zh-CN"/>
              <a:t>Both</a:t>
            </a:r>
            <a:r>
              <a:rPr lang="zh-CN" altLang="en-US"/>
              <a:t> 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and</a:t>
            </a:r>
            <a:r>
              <a:rPr lang="zh-CN" altLang="en-US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2</a:t>
            </a:r>
            <a:r>
              <a:rPr lang="zh-CN" altLang="en-US"/>
              <a:t> </a:t>
            </a:r>
            <a:r>
              <a:rPr lang="en-US" altLang="zh-CN"/>
              <a:t>happen</a:t>
            </a:r>
            <a:r>
              <a:rPr lang="zh-CN" altLang="en-US"/>
              <a:t> </a:t>
            </a:r>
            <a:r>
              <a:rPr lang="en-US" altLang="zh-CN"/>
              <a:t>at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same</a:t>
            </a:r>
            <a:r>
              <a:rPr lang="zh-CN" altLang="en-US"/>
              <a:t> </a:t>
            </a:r>
            <a:r>
              <a:rPr lang="en-US" altLang="zh-CN"/>
              <a:t>time</a:t>
            </a:r>
          </a:p>
          <a:p>
            <a:pPr marL="914400" lvl="1" indent="-457200">
              <a:buFont typeface="+mj-lt"/>
              <a:buAutoNum type="arabicPeriod"/>
            </a:pPr>
            <a:endParaRPr lang="en-US" altLang="zh-CN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234 Edge Computing Stock Illustrations, Cliparts and Royalty Free Edge  Computing Vectors">
            <a:extLst>
              <a:ext uri="{FF2B5EF4-FFF2-40B4-BE49-F238E27FC236}">
                <a16:creationId xmlns:a16="http://schemas.microsoft.com/office/drawing/2014/main" id="{94E43A18-3664-9C43-9A31-1FEBA909F0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3" b="-3"/>
          <a:stretch/>
        </p:blipFill>
        <p:spPr bwMode="auto">
          <a:xfrm>
            <a:off x="9030743" y="2474254"/>
            <a:ext cx="1912560" cy="1909489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59DC880-471C-764E-AE69-098D3E6A23E1}"/>
              </a:ext>
            </a:extLst>
          </p:cNvPr>
          <p:cNvSpPr txBox="1">
            <a:spLocks/>
          </p:cNvSpPr>
          <p:nvPr/>
        </p:nvSpPr>
        <p:spPr>
          <a:xfrm>
            <a:off x="5513586" y="5682822"/>
            <a:ext cx="3470586" cy="808852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i="1" dirty="0">
                <a:solidFill>
                  <a:srgbClr val="FFFFFF"/>
                </a:solidFill>
              </a:rPr>
              <a:t>Functioning</a:t>
            </a:r>
            <a:endParaRPr lang="en-US" sz="1400" dirty="0">
              <a:solidFill>
                <a:srgbClr val="FFFFFF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1400" dirty="0">
                <a:solidFill>
                  <a:srgbClr val="FFFFFF"/>
                </a:solidFill>
              </a:rPr>
              <a:t>Workload</a:t>
            </a:r>
            <a:r>
              <a:rPr lang="zh-CN" altLang="en-US" sz="1400" dirty="0">
                <a:solidFill>
                  <a:srgbClr val="FFFFFF"/>
                </a:solidFill>
              </a:rPr>
              <a:t> </a:t>
            </a:r>
            <a:r>
              <a:rPr lang="en-US" altLang="zh-CN" sz="1400" dirty="0">
                <a:solidFill>
                  <a:srgbClr val="FFFFFF"/>
                </a:solidFill>
              </a:rPr>
              <a:t>continues</a:t>
            </a:r>
            <a:r>
              <a:rPr lang="zh-CN" altLang="en-US" sz="1400" dirty="0">
                <a:solidFill>
                  <a:srgbClr val="FFFFFF"/>
                </a:solidFill>
              </a:rPr>
              <a:t> </a:t>
            </a:r>
            <a:r>
              <a:rPr lang="en-US" altLang="zh-CN" sz="1400" dirty="0">
                <a:solidFill>
                  <a:srgbClr val="FFFFFF"/>
                </a:solidFill>
              </a:rPr>
              <a:t>running</a:t>
            </a:r>
            <a:endParaRPr lang="en-US" sz="1400" dirty="0">
              <a:solidFill>
                <a:srgbClr val="FFFFFF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1400" dirty="0">
                <a:solidFill>
                  <a:srgbClr val="FFFFFF"/>
                </a:solidFill>
              </a:rPr>
              <a:t>Control</a:t>
            </a:r>
            <a:r>
              <a:rPr lang="zh-CN" altLang="en-US" sz="1400" dirty="0">
                <a:solidFill>
                  <a:srgbClr val="FFFFFF"/>
                </a:solidFill>
              </a:rPr>
              <a:t> </a:t>
            </a:r>
            <a:r>
              <a:rPr lang="en-US" altLang="zh-CN" sz="1400" dirty="0">
                <a:solidFill>
                  <a:srgbClr val="FFFFFF"/>
                </a:solidFill>
              </a:rPr>
              <a:t>access</a:t>
            </a:r>
            <a:r>
              <a:rPr lang="zh-CN" altLang="en-US" sz="1400" dirty="0">
                <a:solidFill>
                  <a:srgbClr val="FFFFFF"/>
                </a:solidFill>
              </a:rPr>
              <a:t> </a:t>
            </a:r>
            <a:r>
              <a:rPr lang="en-US" altLang="zh-CN" sz="1400" dirty="0">
                <a:solidFill>
                  <a:srgbClr val="FFFFFF"/>
                </a:solidFill>
              </a:rPr>
              <a:t>remains</a:t>
            </a:r>
            <a:r>
              <a:rPr lang="zh-CN" altLang="en-US" sz="1400" dirty="0">
                <a:solidFill>
                  <a:srgbClr val="FFFFFF"/>
                </a:solidFill>
              </a:rPr>
              <a:t> </a:t>
            </a:r>
            <a:r>
              <a:rPr lang="en-US" altLang="zh-CN" sz="1400" dirty="0">
                <a:solidFill>
                  <a:srgbClr val="FFFFFF"/>
                </a:solidFill>
              </a:rPr>
              <a:t>open</a:t>
            </a: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079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752C97-67E8-2140-BCB2-CCAAF8AD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altLang="zh-CN" sz="4000">
                <a:solidFill>
                  <a:srgbClr val="FFFFFF"/>
                </a:solidFill>
              </a:rPr>
              <a:t>Key</a:t>
            </a:r>
            <a:r>
              <a:rPr lang="zh-CN" altLang="en-US" sz="4000">
                <a:solidFill>
                  <a:srgbClr val="FFFFFF"/>
                </a:solidFill>
              </a:rPr>
              <a:t> </a:t>
            </a:r>
            <a:r>
              <a:rPr lang="en-US" altLang="zh-CN" sz="4000">
                <a:solidFill>
                  <a:srgbClr val="FFFFFF"/>
                </a:solidFill>
              </a:rPr>
              <a:t>Edge</a:t>
            </a:r>
            <a:r>
              <a:rPr lang="zh-CN" altLang="en-US" sz="4000">
                <a:solidFill>
                  <a:srgbClr val="FFFFFF"/>
                </a:solidFill>
              </a:rPr>
              <a:t> </a:t>
            </a:r>
            <a:r>
              <a:rPr lang="en-US" altLang="zh-CN" sz="4000">
                <a:solidFill>
                  <a:srgbClr val="FFFFFF"/>
                </a:solidFill>
              </a:rPr>
              <a:t>Requirements,</a:t>
            </a:r>
            <a:r>
              <a:rPr lang="zh-CN" altLang="en-US" sz="4000">
                <a:solidFill>
                  <a:srgbClr val="FFFFFF"/>
                </a:solidFill>
              </a:rPr>
              <a:t> </a:t>
            </a:r>
            <a:r>
              <a:rPr lang="en-US" altLang="zh-CN" sz="4000">
                <a:solidFill>
                  <a:srgbClr val="FFFFFF"/>
                </a:solidFill>
              </a:rPr>
              <a:t>cont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E7459-6AE6-FC44-B5C2-4DE60A0F9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9084" y="1731196"/>
            <a:ext cx="5563458" cy="5126804"/>
          </a:xfrm>
        </p:spPr>
        <p:txBody>
          <a:bodyPr anchor="ctr">
            <a:normAutofit/>
          </a:bodyPr>
          <a:lstStyle/>
          <a:p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Centralized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Management</a:t>
            </a:r>
          </a:p>
          <a:p>
            <a:endParaRPr lang="en-US" altLang="zh-CN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Regional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Offline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Access</a:t>
            </a:r>
          </a:p>
          <a:p>
            <a:endParaRPr lang="en-US" altLang="zh-CN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Load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balancing</a:t>
            </a:r>
          </a:p>
          <a:p>
            <a:endParaRPr lang="en-US" altLang="zh-CN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Service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Discovery</a:t>
            </a:r>
          </a:p>
          <a:p>
            <a:endParaRPr lang="en-US" altLang="zh-CN" sz="24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Multi-dimensional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auto-scaling</a:t>
            </a:r>
          </a:p>
          <a:p>
            <a:endParaRPr lang="en-US" altLang="zh-CN" sz="2400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250BF49-380C-7C4E-BC74-3E6C811504CF}"/>
              </a:ext>
            </a:extLst>
          </p:cNvPr>
          <p:cNvGrpSpPr/>
          <p:nvPr/>
        </p:nvGrpSpPr>
        <p:grpSpPr>
          <a:xfrm>
            <a:off x="7899115" y="2329295"/>
            <a:ext cx="3854522" cy="3377832"/>
            <a:chOff x="6881972" y="2165969"/>
            <a:chExt cx="5142961" cy="450692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62AAC27-4FC1-594A-ADE7-CC1F50318C7E}"/>
                </a:ext>
              </a:extLst>
            </p:cNvPr>
            <p:cNvGrpSpPr/>
            <p:nvPr/>
          </p:nvGrpSpPr>
          <p:grpSpPr>
            <a:xfrm>
              <a:off x="6881972" y="2165969"/>
              <a:ext cx="4900773" cy="2702104"/>
              <a:chOff x="6881972" y="2165969"/>
              <a:chExt cx="4900773" cy="2702104"/>
            </a:xfrm>
          </p:grpSpPr>
          <p:sp>
            <p:nvSpPr>
              <p:cNvPr id="6" name="Cloud 5">
                <a:extLst>
                  <a:ext uri="{FF2B5EF4-FFF2-40B4-BE49-F238E27FC236}">
                    <a16:creationId xmlns:a16="http://schemas.microsoft.com/office/drawing/2014/main" id="{4EE15D00-C04B-EB4B-A3FF-0B920D2E3005}"/>
                  </a:ext>
                </a:extLst>
              </p:cNvPr>
              <p:cNvSpPr/>
              <p:nvPr/>
            </p:nvSpPr>
            <p:spPr>
              <a:xfrm>
                <a:off x="6881972" y="2165969"/>
                <a:ext cx="4900773" cy="2702104"/>
              </a:xfrm>
              <a:prstGeom prst="cloud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C4D39CE1-9081-4F43-9E6A-CA4015965CD4}"/>
                  </a:ext>
                </a:extLst>
              </p:cNvPr>
              <p:cNvSpPr/>
              <p:nvPr/>
            </p:nvSpPr>
            <p:spPr>
              <a:xfrm>
                <a:off x="7964171" y="2693711"/>
                <a:ext cx="2930716" cy="4623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spcAft>
                    <a:spcPts val="600"/>
                  </a:spcAft>
                </a:pPr>
                <a:r>
                  <a:rPr lang="en-US" altLang="zh-CN" sz="1400" dirty="0"/>
                  <a:t>Workload</a:t>
                </a:r>
                <a:r>
                  <a:rPr lang="zh-CN" altLang="en-US" sz="1400" dirty="0"/>
                  <a:t> </a:t>
                </a:r>
                <a:r>
                  <a:rPr lang="en-US" altLang="zh-CN" sz="1400" dirty="0"/>
                  <a:t>Deployment</a:t>
                </a:r>
                <a:endParaRPr lang="en-US" sz="1400"/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4F42D3AA-4B70-1A4C-89AA-92D57D060D8C}"/>
                  </a:ext>
                </a:extLst>
              </p:cNvPr>
              <p:cNvSpPr/>
              <p:nvPr/>
            </p:nvSpPr>
            <p:spPr>
              <a:xfrm>
                <a:off x="7964171" y="3242438"/>
                <a:ext cx="2930716" cy="4623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spcAft>
                    <a:spcPts val="600"/>
                  </a:spcAft>
                </a:pPr>
                <a:r>
                  <a:rPr lang="en-US" altLang="zh-CN" sz="1400" dirty="0"/>
                  <a:t>Log</a:t>
                </a:r>
                <a:r>
                  <a:rPr lang="zh-CN" altLang="en-US" sz="1400" dirty="0"/>
                  <a:t> </a:t>
                </a:r>
                <a:r>
                  <a:rPr lang="en-US" altLang="zh-CN" sz="1400" dirty="0"/>
                  <a:t>Collection</a:t>
                </a:r>
                <a:endParaRPr lang="en-US" sz="1400"/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311A5E13-0F09-D748-8F89-3ED8717A067C}"/>
                  </a:ext>
                </a:extLst>
              </p:cNvPr>
              <p:cNvSpPr/>
              <p:nvPr/>
            </p:nvSpPr>
            <p:spPr>
              <a:xfrm>
                <a:off x="7964171" y="3791165"/>
                <a:ext cx="2930716" cy="462338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spcAft>
                    <a:spcPts val="600"/>
                  </a:spcAft>
                </a:pPr>
                <a:r>
                  <a:rPr lang="en-US" altLang="zh-CN" sz="1400" dirty="0"/>
                  <a:t>Monitoring</a:t>
                </a:r>
                <a:endParaRPr lang="en-US" sz="1400"/>
              </a:p>
            </p:txBody>
          </p:sp>
        </p:grp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5069209F-1B95-2548-877B-AF92D64CA91C}"/>
                </a:ext>
              </a:extLst>
            </p:cNvPr>
            <p:cNvSpPr/>
            <p:nvPr/>
          </p:nvSpPr>
          <p:spPr>
            <a:xfrm>
              <a:off x="7116032" y="5746427"/>
              <a:ext cx="328773" cy="328773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1EF8653-73A9-F14F-8387-A0A1874056A4}"/>
                </a:ext>
              </a:extLst>
            </p:cNvPr>
            <p:cNvSpPr/>
            <p:nvPr/>
          </p:nvSpPr>
          <p:spPr>
            <a:xfrm>
              <a:off x="7705301" y="5749937"/>
              <a:ext cx="328773" cy="328773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195BF7B-2C80-FC4A-A363-6BCFD911DD68}"/>
                </a:ext>
              </a:extLst>
            </p:cNvPr>
            <p:cNvSpPr/>
            <p:nvPr/>
          </p:nvSpPr>
          <p:spPr>
            <a:xfrm>
              <a:off x="8294570" y="5749936"/>
              <a:ext cx="328773" cy="328773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3B797D3A-E137-5641-B1EB-B9CEA743C899}"/>
                </a:ext>
              </a:extLst>
            </p:cNvPr>
            <p:cNvSpPr/>
            <p:nvPr/>
          </p:nvSpPr>
          <p:spPr>
            <a:xfrm>
              <a:off x="8883839" y="5746428"/>
              <a:ext cx="328773" cy="328773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916ADABC-E2FE-204C-8107-10CF48DE4A24}"/>
                </a:ext>
              </a:extLst>
            </p:cNvPr>
            <p:cNvSpPr/>
            <p:nvPr/>
          </p:nvSpPr>
          <p:spPr>
            <a:xfrm>
              <a:off x="9360820" y="6340615"/>
              <a:ext cx="328773" cy="328773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ADCF8107-A36A-7746-8562-706245BF115F}"/>
                </a:ext>
              </a:extLst>
            </p:cNvPr>
            <p:cNvSpPr/>
            <p:nvPr/>
          </p:nvSpPr>
          <p:spPr>
            <a:xfrm>
              <a:off x="9950089" y="6344125"/>
              <a:ext cx="328773" cy="328773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CC38ED65-D69C-B941-B0B0-61E4C00C2356}"/>
                </a:ext>
              </a:extLst>
            </p:cNvPr>
            <p:cNvSpPr/>
            <p:nvPr/>
          </p:nvSpPr>
          <p:spPr>
            <a:xfrm>
              <a:off x="10698594" y="5583623"/>
              <a:ext cx="328773" cy="328773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E22632D1-CEA3-8240-9B4D-127EA07EB5DE}"/>
                </a:ext>
              </a:extLst>
            </p:cNvPr>
            <p:cNvSpPr/>
            <p:nvPr/>
          </p:nvSpPr>
          <p:spPr>
            <a:xfrm>
              <a:off x="11167143" y="5040933"/>
              <a:ext cx="328773" cy="328773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F82C6299-A586-E042-B2AA-142A8FB34AB9}"/>
                </a:ext>
              </a:extLst>
            </p:cNvPr>
            <p:cNvSpPr/>
            <p:nvPr/>
          </p:nvSpPr>
          <p:spPr>
            <a:xfrm>
              <a:off x="11696160" y="5583622"/>
              <a:ext cx="328773" cy="328773"/>
            </a:xfrm>
            <a:prstGeom prst="roundRect">
              <a:avLst/>
            </a:prstGeom>
            <a:solidFill>
              <a:srgbClr val="00B0F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7D9FA20-B065-834E-B0EF-6AAA31D760D4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flipV="1">
              <a:off x="7280419" y="4695290"/>
              <a:ext cx="834880" cy="1051137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4555258-9B46-D34E-ABCB-F15B6E750D2D}"/>
                </a:ext>
              </a:extLst>
            </p:cNvPr>
            <p:cNvCxnSpPr>
              <a:cxnSpLocks/>
              <a:stCxn id="21" idx="0"/>
            </p:cNvCxnSpPr>
            <p:nvPr/>
          </p:nvCxnSpPr>
          <p:spPr>
            <a:xfrm flipV="1">
              <a:off x="7869688" y="4724235"/>
              <a:ext cx="409998" cy="102570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04AED8C-E1CC-4547-9F6C-2BD8B3756321}"/>
                </a:ext>
              </a:extLst>
            </p:cNvPr>
            <p:cNvCxnSpPr>
              <a:cxnSpLocks/>
              <a:stCxn id="22" idx="0"/>
            </p:cNvCxnSpPr>
            <p:nvPr/>
          </p:nvCxnSpPr>
          <p:spPr>
            <a:xfrm flipV="1">
              <a:off x="8458957" y="4724235"/>
              <a:ext cx="409998" cy="102570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0843221-5CB8-EF40-AC27-1ABCE0B91646}"/>
                </a:ext>
              </a:extLst>
            </p:cNvPr>
            <p:cNvCxnSpPr>
              <a:cxnSpLocks/>
              <a:stCxn id="23" idx="0"/>
            </p:cNvCxnSpPr>
            <p:nvPr/>
          </p:nvCxnSpPr>
          <p:spPr>
            <a:xfrm flipH="1" flipV="1">
              <a:off x="8883839" y="4724235"/>
              <a:ext cx="164387" cy="1022193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2FE80984-A847-D24C-82EA-CF08B70867B8}"/>
                </a:ext>
              </a:extLst>
            </p:cNvPr>
            <p:cNvCxnSpPr>
              <a:cxnSpLocks/>
              <a:stCxn id="25" idx="0"/>
              <a:endCxn id="6" idx="1"/>
            </p:cNvCxnSpPr>
            <p:nvPr/>
          </p:nvCxnSpPr>
          <p:spPr>
            <a:xfrm flipH="1" flipV="1">
              <a:off x="9332359" y="4865196"/>
              <a:ext cx="192848" cy="1475419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A640FBC-1267-1F49-AADD-AFE5F68887DE}"/>
                </a:ext>
              </a:extLst>
            </p:cNvPr>
            <p:cNvCxnSpPr>
              <a:cxnSpLocks/>
              <a:stCxn id="26" idx="0"/>
              <a:endCxn id="6" idx="1"/>
            </p:cNvCxnSpPr>
            <p:nvPr/>
          </p:nvCxnSpPr>
          <p:spPr>
            <a:xfrm flipH="1" flipV="1">
              <a:off x="9332359" y="4865196"/>
              <a:ext cx="782117" cy="1478929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8FA8CB1-E8DC-0541-B231-1DEA983923DB}"/>
                </a:ext>
              </a:extLst>
            </p:cNvPr>
            <p:cNvCxnSpPr>
              <a:cxnSpLocks/>
              <a:stCxn id="28" idx="0"/>
            </p:cNvCxnSpPr>
            <p:nvPr/>
          </p:nvCxnSpPr>
          <p:spPr>
            <a:xfrm flipH="1" flipV="1">
              <a:off x="10935780" y="4339892"/>
              <a:ext cx="395750" cy="701041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07F4E07-A49E-4B42-B808-E30C093CF3A5}"/>
                </a:ext>
              </a:extLst>
            </p:cNvPr>
            <p:cNvCxnSpPr>
              <a:cxnSpLocks/>
              <a:stCxn id="29" idx="0"/>
              <a:endCxn id="28" idx="3"/>
            </p:cNvCxnSpPr>
            <p:nvPr/>
          </p:nvCxnSpPr>
          <p:spPr>
            <a:xfrm flipH="1" flipV="1">
              <a:off x="11495916" y="5205320"/>
              <a:ext cx="364631" cy="378302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D4918BC-0086-4943-B979-30AF59C3DD12}"/>
                </a:ext>
              </a:extLst>
            </p:cNvPr>
            <p:cNvCxnSpPr>
              <a:cxnSpLocks/>
              <a:stCxn id="28" idx="1"/>
              <a:endCxn id="27" idx="0"/>
            </p:cNvCxnSpPr>
            <p:nvPr/>
          </p:nvCxnSpPr>
          <p:spPr>
            <a:xfrm flipH="1">
              <a:off x="10862981" y="5205320"/>
              <a:ext cx="304162" cy="378303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924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ounded Rectangle 236">
            <a:extLst>
              <a:ext uri="{FF2B5EF4-FFF2-40B4-BE49-F238E27FC236}">
                <a16:creationId xmlns:a16="http://schemas.microsoft.com/office/drawing/2014/main" id="{D8BCEF1B-FCC1-6E4B-91CE-1A2D501A0F47}"/>
              </a:ext>
            </a:extLst>
          </p:cNvPr>
          <p:cNvSpPr/>
          <p:nvPr/>
        </p:nvSpPr>
        <p:spPr>
          <a:xfrm>
            <a:off x="5255169" y="295149"/>
            <a:ext cx="5290458" cy="1516878"/>
          </a:xfrm>
          <a:prstGeom prst="round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E06C65-7053-CC42-832F-71C78A29AB91}"/>
              </a:ext>
            </a:extLst>
          </p:cNvPr>
          <p:cNvSpPr/>
          <p:nvPr/>
        </p:nvSpPr>
        <p:spPr>
          <a:xfrm>
            <a:off x="6181143" y="878831"/>
            <a:ext cx="486137" cy="486137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3C0C6156-AE89-4342-BB47-0D5335D008EC}"/>
              </a:ext>
            </a:extLst>
          </p:cNvPr>
          <p:cNvSpPr/>
          <p:nvPr/>
        </p:nvSpPr>
        <p:spPr>
          <a:xfrm>
            <a:off x="8529086" y="450567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D741F6E-7FDC-3A4E-BB80-CFA99DEE7E1C}"/>
              </a:ext>
            </a:extLst>
          </p:cNvPr>
          <p:cNvCxnSpPr>
            <a:cxnSpLocks/>
            <a:stCxn id="4" idx="6"/>
            <a:endCxn id="65" idx="3"/>
          </p:cNvCxnSpPr>
          <p:nvPr/>
        </p:nvCxnSpPr>
        <p:spPr>
          <a:xfrm flipV="1">
            <a:off x="6667280" y="987045"/>
            <a:ext cx="2045082" cy="134855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921B223-1869-6F4C-8F31-84968A7B0E56}"/>
              </a:ext>
            </a:extLst>
          </p:cNvPr>
          <p:cNvSpPr txBox="1"/>
          <p:nvPr/>
        </p:nvSpPr>
        <p:spPr>
          <a:xfrm>
            <a:off x="9055708" y="1290789"/>
            <a:ext cx="1400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Node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Pool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DA8494C-C82F-544D-922A-D7852DC5D21B}"/>
              </a:ext>
            </a:extLst>
          </p:cNvPr>
          <p:cNvSpPr/>
          <p:nvPr/>
        </p:nvSpPr>
        <p:spPr>
          <a:xfrm>
            <a:off x="8641169" y="572101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487EEBB-B6A8-6D4C-A5CA-28A627EBCA13}"/>
              </a:ext>
            </a:extLst>
          </p:cNvPr>
          <p:cNvSpPr/>
          <p:nvPr/>
        </p:nvSpPr>
        <p:spPr>
          <a:xfrm>
            <a:off x="8770789" y="687847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4B8C9F4E-029B-8F42-B2B1-16EC789676B9}"/>
              </a:ext>
            </a:extLst>
          </p:cNvPr>
          <p:cNvSpPr/>
          <p:nvPr/>
        </p:nvSpPr>
        <p:spPr>
          <a:xfrm>
            <a:off x="8867342" y="800124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C17E08C-B2E5-6F47-BCB9-3A44B7E00704}"/>
              </a:ext>
            </a:extLst>
          </p:cNvPr>
          <p:cNvCxnSpPr>
            <a:cxnSpLocks/>
            <a:stCxn id="77" idx="4"/>
            <a:endCxn id="79" idx="0"/>
          </p:cNvCxnSpPr>
          <p:nvPr/>
        </p:nvCxnSpPr>
        <p:spPr>
          <a:xfrm>
            <a:off x="9830132" y="2878106"/>
            <a:ext cx="580674" cy="1552589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8B5EA4A4-01DD-C843-AB6D-FBDE01BE679A}"/>
              </a:ext>
            </a:extLst>
          </p:cNvPr>
          <p:cNvCxnSpPr>
            <a:cxnSpLocks/>
            <a:stCxn id="79" idx="4"/>
            <a:endCxn id="148" idx="1"/>
          </p:cNvCxnSpPr>
          <p:nvPr/>
        </p:nvCxnSpPr>
        <p:spPr>
          <a:xfrm>
            <a:off x="10410806" y="4650129"/>
            <a:ext cx="727981" cy="901143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22CE692-E9ED-AB4B-ADC2-6519DFC478BD}"/>
              </a:ext>
            </a:extLst>
          </p:cNvPr>
          <p:cNvGrpSpPr/>
          <p:nvPr/>
        </p:nvGrpSpPr>
        <p:grpSpPr>
          <a:xfrm>
            <a:off x="9954266" y="4430695"/>
            <a:ext cx="1075362" cy="715729"/>
            <a:chOff x="9954266" y="4430695"/>
            <a:chExt cx="1075362" cy="715729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562B8146-E8FB-1944-A3DC-FED48C42FAC4}"/>
                </a:ext>
              </a:extLst>
            </p:cNvPr>
            <p:cNvSpPr/>
            <p:nvPr/>
          </p:nvSpPr>
          <p:spPr>
            <a:xfrm>
              <a:off x="10301089" y="4430695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B996C82-BE2A-2A49-88C5-11D1B4CCFC67}"/>
                </a:ext>
              </a:extLst>
            </p:cNvPr>
            <p:cNvSpPr/>
            <p:nvPr/>
          </p:nvSpPr>
          <p:spPr>
            <a:xfrm>
              <a:off x="10354108" y="4926990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8038C62-C269-5D47-8E50-4D40E729DCFF}"/>
                </a:ext>
              </a:extLst>
            </p:cNvPr>
            <p:cNvCxnSpPr>
              <a:cxnSpLocks/>
              <a:stCxn id="79" idx="4"/>
              <a:endCxn id="87" idx="0"/>
            </p:cNvCxnSpPr>
            <p:nvPr/>
          </p:nvCxnSpPr>
          <p:spPr>
            <a:xfrm>
              <a:off x="10410806" y="4650129"/>
              <a:ext cx="53019" cy="276861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9C777CF7-6B3D-8249-8F98-7C5B7EF09AA7}"/>
                </a:ext>
              </a:extLst>
            </p:cNvPr>
            <p:cNvSpPr/>
            <p:nvPr/>
          </p:nvSpPr>
          <p:spPr>
            <a:xfrm>
              <a:off x="10810194" y="4832203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01E704A-1CEA-454E-8924-2594E016BA64}"/>
                </a:ext>
              </a:extLst>
            </p:cNvPr>
            <p:cNvCxnSpPr>
              <a:cxnSpLocks/>
              <a:stCxn id="79" idx="4"/>
              <a:endCxn id="94" idx="1"/>
            </p:cNvCxnSpPr>
            <p:nvPr/>
          </p:nvCxnSpPr>
          <p:spPr>
            <a:xfrm>
              <a:off x="10410806" y="4650129"/>
              <a:ext cx="431523" cy="21420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FFFF344-C3B3-3C44-919F-42F99C4EEBFD}"/>
                </a:ext>
              </a:extLst>
            </p:cNvPr>
            <p:cNvSpPr/>
            <p:nvPr/>
          </p:nvSpPr>
          <p:spPr>
            <a:xfrm>
              <a:off x="9954266" y="4850055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D989399D-7834-9C49-A640-E6EB1F29987D}"/>
                </a:ext>
              </a:extLst>
            </p:cNvPr>
            <p:cNvCxnSpPr>
              <a:cxnSpLocks/>
              <a:stCxn id="79" idx="4"/>
              <a:endCxn id="96" idx="7"/>
            </p:cNvCxnSpPr>
            <p:nvPr/>
          </p:nvCxnSpPr>
          <p:spPr>
            <a:xfrm flipH="1">
              <a:off x="10141565" y="4650129"/>
              <a:ext cx="269241" cy="232061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9" name="TextBox 188">
            <a:extLst>
              <a:ext uri="{FF2B5EF4-FFF2-40B4-BE49-F238E27FC236}">
                <a16:creationId xmlns:a16="http://schemas.microsoft.com/office/drawing/2014/main" id="{73C375FA-BA58-4643-8742-3A6D2F94F2B1}"/>
              </a:ext>
            </a:extLst>
          </p:cNvPr>
          <p:cNvSpPr txBox="1"/>
          <p:nvPr/>
        </p:nvSpPr>
        <p:spPr>
          <a:xfrm>
            <a:off x="5342331" y="517474"/>
            <a:ext cx="1632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Plane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5B921442-8898-BC49-AE80-00CD73B4E89E}"/>
                  </a:ext>
                </a:extLst>
              </p:cNvPr>
              <p:cNvSpPr txBox="1"/>
              <p:nvPr/>
            </p:nvSpPr>
            <p:spPr>
              <a:xfrm>
                <a:off x="880183" y="1268628"/>
                <a:ext cx="3557705" cy="19697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b="1" dirty="0">
                    <a:solidFill>
                      <a:schemeClr val="bg2">
                        <a:lumMod val="50000"/>
                      </a:schemeClr>
                    </a:solidFill>
                  </a:rPr>
                  <a:t>Edge</a:t>
                </a:r>
                <a:r>
                  <a:rPr lang="zh-CN" altLang="en-US" b="1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b="1" dirty="0">
                    <a:solidFill>
                      <a:schemeClr val="bg2">
                        <a:lumMod val="50000"/>
                      </a:schemeClr>
                    </a:solidFill>
                  </a:rPr>
                  <a:t>Modeling</a:t>
                </a:r>
              </a:p>
              <a:p>
                <a:endParaRPr lang="en-US" altLang="zh-CN" sz="1400" b="1" dirty="0">
                  <a:solidFill>
                    <a:schemeClr val="bg2">
                      <a:lumMod val="50000"/>
                    </a:schemeClr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zh-CN" i="1" dirty="0" smtClean="0">
                        <a:solidFill>
                          <a:schemeClr val="bg2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-ary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tree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called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EdgeCluster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Root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node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: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control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plane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Edge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node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: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Plain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edge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node,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or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root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node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of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an</a:t>
                </a:r>
                <a:r>
                  <a:rPr lang="zh-CN" altLang="en-US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2">
                        <a:lumMod val="50000"/>
                      </a:schemeClr>
                    </a:solidFill>
                  </a:rPr>
                  <a:t>EdgeCluster</a:t>
                </a:r>
              </a:p>
            </p:txBody>
          </p:sp>
        </mc:Choice>
        <mc:Fallback xmlns=""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5B921442-8898-BC49-AE80-00CD73B4E8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0183" y="1268628"/>
                <a:ext cx="3557705" cy="1969770"/>
              </a:xfrm>
              <a:prstGeom prst="rect">
                <a:avLst/>
              </a:prstGeom>
              <a:blipFill>
                <a:blip r:embed="rId2"/>
                <a:stretch>
                  <a:fillRect l="-1423" t="-1282" r="-356" b="-44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7" name="Group 26">
            <a:extLst>
              <a:ext uri="{FF2B5EF4-FFF2-40B4-BE49-F238E27FC236}">
                <a16:creationId xmlns:a16="http://schemas.microsoft.com/office/drawing/2014/main" id="{B8879290-26AA-5840-BF95-C032933178BD}"/>
              </a:ext>
            </a:extLst>
          </p:cNvPr>
          <p:cNvGrpSpPr/>
          <p:nvPr/>
        </p:nvGrpSpPr>
        <p:grpSpPr>
          <a:xfrm>
            <a:off x="10762161" y="5519137"/>
            <a:ext cx="1145251" cy="795397"/>
            <a:chOff x="10762161" y="5519137"/>
            <a:chExt cx="1145251" cy="795397"/>
          </a:xfrm>
        </p:grpSpPr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032C576-733D-654B-BA4B-AB9806B0EBE1}"/>
                </a:ext>
              </a:extLst>
            </p:cNvPr>
            <p:cNvSpPr/>
            <p:nvPr/>
          </p:nvSpPr>
          <p:spPr>
            <a:xfrm>
              <a:off x="11106652" y="5519137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B2670452-7468-A345-B7ED-00FA6776F37D}"/>
                </a:ext>
              </a:extLst>
            </p:cNvPr>
            <p:cNvSpPr/>
            <p:nvPr/>
          </p:nvSpPr>
          <p:spPr>
            <a:xfrm>
              <a:off x="10762161" y="5875666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5EA5146-0ABD-D441-BAE6-399142FF8E37}"/>
                </a:ext>
              </a:extLst>
            </p:cNvPr>
            <p:cNvSpPr/>
            <p:nvPr/>
          </p:nvSpPr>
          <p:spPr>
            <a:xfrm>
              <a:off x="11687978" y="5808930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318A1AED-EAFC-304B-94D5-8E9E7CB7351D}"/>
                </a:ext>
              </a:extLst>
            </p:cNvPr>
            <p:cNvCxnSpPr>
              <a:cxnSpLocks/>
              <a:stCxn id="148" idx="3"/>
              <a:endCxn id="149" idx="0"/>
            </p:cNvCxnSpPr>
            <p:nvPr/>
          </p:nvCxnSpPr>
          <p:spPr>
            <a:xfrm flipH="1">
              <a:off x="10871878" y="5706436"/>
              <a:ext cx="266909" cy="16923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C939A0CD-FBF4-854F-A97D-ED84C830F6D3}"/>
                </a:ext>
              </a:extLst>
            </p:cNvPr>
            <p:cNvCxnSpPr>
              <a:cxnSpLocks/>
              <a:stCxn id="148" idx="5"/>
              <a:endCxn id="150" idx="1"/>
            </p:cNvCxnSpPr>
            <p:nvPr/>
          </p:nvCxnSpPr>
          <p:spPr>
            <a:xfrm>
              <a:off x="11293951" y="5706436"/>
              <a:ext cx="426162" cy="13462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49777222-1D2F-8341-A106-AFC8150274DF}"/>
                </a:ext>
              </a:extLst>
            </p:cNvPr>
            <p:cNvSpPr/>
            <p:nvPr/>
          </p:nvSpPr>
          <p:spPr>
            <a:xfrm>
              <a:off x="11405974" y="5907801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7B638AE8-C916-024A-A2B1-CE5D2562B528}"/>
                </a:ext>
              </a:extLst>
            </p:cNvPr>
            <p:cNvCxnSpPr>
              <a:cxnSpLocks/>
              <a:stCxn id="148" idx="5"/>
              <a:endCxn id="155" idx="1"/>
            </p:cNvCxnSpPr>
            <p:nvPr/>
          </p:nvCxnSpPr>
          <p:spPr>
            <a:xfrm>
              <a:off x="11293951" y="5706436"/>
              <a:ext cx="144158" cy="23350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70CD1722-C235-B842-B3D4-7B00D684D1BD}"/>
                </a:ext>
              </a:extLst>
            </p:cNvPr>
            <p:cNvSpPr/>
            <p:nvPr/>
          </p:nvSpPr>
          <p:spPr>
            <a:xfrm>
              <a:off x="11177717" y="6095100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BEC296FF-3659-D544-9480-67392B87EC9F}"/>
                </a:ext>
              </a:extLst>
            </p:cNvPr>
            <p:cNvCxnSpPr>
              <a:cxnSpLocks/>
              <a:stCxn id="148" idx="4"/>
              <a:endCxn id="158" idx="1"/>
            </p:cNvCxnSpPr>
            <p:nvPr/>
          </p:nvCxnSpPr>
          <p:spPr>
            <a:xfrm flipH="1">
              <a:off x="11209852" y="5738571"/>
              <a:ext cx="6517" cy="38866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9209B79-456C-CF4B-97BD-A604B89C406A}"/>
              </a:ext>
            </a:extLst>
          </p:cNvPr>
          <p:cNvGrpSpPr/>
          <p:nvPr/>
        </p:nvGrpSpPr>
        <p:grpSpPr>
          <a:xfrm>
            <a:off x="6319103" y="5031794"/>
            <a:ext cx="2513380" cy="1554272"/>
            <a:chOff x="881049" y="3879453"/>
            <a:chExt cx="2513380" cy="1554272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A1354E2D-3ADF-504A-8EC5-F05599449529}"/>
                </a:ext>
              </a:extLst>
            </p:cNvPr>
            <p:cNvSpPr txBox="1"/>
            <p:nvPr/>
          </p:nvSpPr>
          <p:spPr>
            <a:xfrm>
              <a:off x="881049" y="3879453"/>
              <a:ext cx="2513380" cy="1554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b="1" dirty="0">
                  <a:solidFill>
                    <a:schemeClr val="bg2">
                      <a:lumMod val="50000"/>
                    </a:schemeClr>
                  </a:solidFill>
                </a:rPr>
                <a:t>Multiple-role</a:t>
              </a:r>
              <a:r>
                <a:rPr lang="zh-CN" altLang="en-US" sz="1400" b="1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en-US" altLang="zh-CN" sz="1400" b="1" dirty="0">
                  <a:solidFill>
                    <a:schemeClr val="bg2">
                      <a:lumMod val="50000"/>
                    </a:schemeClr>
                  </a:solidFill>
                </a:rPr>
                <a:t>node</a:t>
              </a:r>
            </a:p>
            <a:p>
              <a:endParaRPr lang="en-US" altLang="zh-CN" sz="1100" b="1" dirty="0">
                <a:solidFill>
                  <a:schemeClr val="bg2">
                    <a:lumMod val="50000"/>
                  </a:schemeClr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Cloud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node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Edge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node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EdgeCluster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master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Control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plane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Comm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with</a:t>
              </a:r>
              <a:r>
                <a:rPr lang="zh-CN" altLang="en-US" sz="14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r>
                <a:rPr lang="en-US" altLang="zh-CN" sz="1400" dirty="0">
                  <a:solidFill>
                    <a:schemeClr val="bg2">
                      <a:lumMod val="50000"/>
                    </a:schemeClr>
                  </a:solidFill>
                </a:rPr>
                <a:t>upstream</a:t>
              </a:r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2ABC3FE4-9E40-E449-A5BC-801F4B75DE52}"/>
                </a:ext>
              </a:extLst>
            </p:cNvPr>
            <p:cNvSpPr/>
            <p:nvPr/>
          </p:nvSpPr>
          <p:spPr>
            <a:xfrm>
              <a:off x="2137739" y="4293257"/>
              <a:ext cx="219434" cy="219434"/>
            </a:xfrm>
            <a:prstGeom prst="ellipse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75616F78-DDBE-FC4D-8050-2A3C1F1486A1}"/>
                </a:ext>
              </a:extLst>
            </p:cNvPr>
            <p:cNvSpPr/>
            <p:nvPr/>
          </p:nvSpPr>
          <p:spPr>
            <a:xfrm>
              <a:off x="2742131" y="4748461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3B478F54-4A88-294F-B408-762D0FA67747}"/>
                </a:ext>
              </a:extLst>
            </p:cNvPr>
            <p:cNvSpPr/>
            <p:nvPr/>
          </p:nvSpPr>
          <p:spPr>
            <a:xfrm>
              <a:off x="2134460" y="4558278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4AEEB6A-65BB-5544-B31D-A44B2280DA55}"/>
              </a:ext>
            </a:extLst>
          </p:cNvPr>
          <p:cNvGrpSpPr/>
          <p:nvPr/>
        </p:nvGrpSpPr>
        <p:grpSpPr>
          <a:xfrm>
            <a:off x="5830527" y="1364968"/>
            <a:ext cx="1253956" cy="2230658"/>
            <a:chOff x="5830527" y="1364968"/>
            <a:chExt cx="1253956" cy="2230658"/>
          </a:xfrm>
        </p:grpSpPr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0B8D5328-6FC7-5644-94E1-F259B1BE991A}"/>
                </a:ext>
              </a:extLst>
            </p:cNvPr>
            <p:cNvSpPr/>
            <p:nvPr/>
          </p:nvSpPr>
          <p:spPr>
            <a:xfrm>
              <a:off x="6865049" y="337619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BBEE6409-05DD-4046-822E-5C948E4B0387}"/>
                </a:ext>
              </a:extLst>
            </p:cNvPr>
            <p:cNvCxnSpPr>
              <a:cxnSpLocks/>
              <a:stCxn id="4" idx="4"/>
              <a:endCxn id="245" idx="1"/>
            </p:cNvCxnSpPr>
            <p:nvPr/>
          </p:nvCxnSpPr>
          <p:spPr>
            <a:xfrm>
              <a:off x="6424212" y="1364968"/>
              <a:ext cx="472972" cy="204335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8FDA27A2-EEFE-3642-9DB3-94D54BF349BA}"/>
                </a:ext>
              </a:extLst>
            </p:cNvPr>
            <p:cNvSpPr/>
            <p:nvPr/>
          </p:nvSpPr>
          <p:spPr>
            <a:xfrm>
              <a:off x="6339403" y="337619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9C2286BD-6E79-7C43-B0CD-A890B9C37B0A}"/>
                </a:ext>
              </a:extLst>
            </p:cNvPr>
            <p:cNvCxnSpPr>
              <a:cxnSpLocks/>
              <a:stCxn id="4" idx="4"/>
              <a:endCxn id="89" idx="0"/>
            </p:cNvCxnSpPr>
            <p:nvPr/>
          </p:nvCxnSpPr>
          <p:spPr>
            <a:xfrm>
              <a:off x="6424212" y="1364968"/>
              <a:ext cx="24908" cy="201122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03BC9A17-409F-C34B-B72C-D5BFC3F38A27}"/>
                </a:ext>
              </a:extLst>
            </p:cNvPr>
            <p:cNvSpPr/>
            <p:nvPr/>
          </p:nvSpPr>
          <p:spPr>
            <a:xfrm>
              <a:off x="5830527" y="337619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4F79DFE-FDFA-2143-BE1C-0C3050B5159A}"/>
                </a:ext>
              </a:extLst>
            </p:cNvPr>
            <p:cNvCxnSpPr>
              <a:cxnSpLocks/>
              <a:endCxn id="107" idx="0"/>
            </p:cNvCxnSpPr>
            <p:nvPr/>
          </p:nvCxnSpPr>
          <p:spPr>
            <a:xfrm flipH="1">
              <a:off x="5940244" y="1418548"/>
              <a:ext cx="493434" cy="195764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BC9C3A8-5129-3E46-9003-AFF29399297E}"/>
              </a:ext>
            </a:extLst>
          </p:cNvPr>
          <p:cNvGrpSpPr/>
          <p:nvPr/>
        </p:nvGrpSpPr>
        <p:grpSpPr>
          <a:xfrm>
            <a:off x="6424212" y="1364968"/>
            <a:ext cx="2240179" cy="2515925"/>
            <a:chOff x="6424212" y="1364968"/>
            <a:chExt cx="2240179" cy="251592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AA21B63-F44B-7345-8057-29FFCF8FF632}"/>
                </a:ext>
              </a:extLst>
            </p:cNvPr>
            <p:cNvGrpSpPr/>
            <p:nvPr/>
          </p:nvGrpSpPr>
          <p:grpSpPr>
            <a:xfrm rot="1934788">
              <a:off x="7712558" y="2987052"/>
              <a:ext cx="951833" cy="893841"/>
              <a:chOff x="6288610" y="2843213"/>
              <a:chExt cx="951833" cy="893841"/>
            </a:xfrm>
          </p:grpSpPr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60C6F3A2-246D-6F41-8120-2F15A87C58A1}"/>
                  </a:ext>
                </a:extLst>
              </p:cNvPr>
              <p:cNvSpPr/>
              <p:nvPr/>
            </p:nvSpPr>
            <p:spPr>
              <a:xfrm>
                <a:off x="6340642" y="2843213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14B47977-93EC-1648-92A3-8FBCEDB11949}"/>
                  </a:ext>
                </a:extLst>
              </p:cNvPr>
              <p:cNvSpPr/>
              <p:nvPr/>
            </p:nvSpPr>
            <p:spPr>
              <a:xfrm>
                <a:off x="6583391" y="3339343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B299F026-4BFC-354C-82BB-BDC89E91F0C9}"/>
                  </a:ext>
                </a:extLst>
              </p:cNvPr>
              <p:cNvSpPr/>
              <p:nvPr/>
            </p:nvSpPr>
            <p:spPr>
              <a:xfrm>
                <a:off x="6288610" y="3517620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92158602-9E7D-364B-ADB0-3AAF8273FCA3}"/>
                  </a:ext>
                </a:extLst>
              </p:cNvPr>
              <p:cNvSpPr/>
              <p:nvPr/>
            </p:nvSpPr>
            <p:spPr>
              <a:xfrm>
                <a:off x="6927359" y="3325308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2AD5E4E6-4E6F-E542-B195-6E309816DD03}"/>
                  </a:ext>
                </a:extLst>
              </p:cNvPr>
              <p:cNvCxnSpPr>
                <a:cxnSpLocks/>
                <a:stCxn id="109" idx="4"/>
                <a:endCxn id="111" idx="0"/>
              </p:cNvCxnSpPr>
              <p:nvPr/>
            </p:nvCxnSpPr>
            <p:spPr>
              <a:xfrm flipH="1">
                <a:off x="6398327" y="3062647"/>
                <a:ext cx="52032" cy="454973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C92E9881-46D0-A641-B54D-617076F6BE39}"/>
                  </a:ext>
                </a:extLst>
              </p:cNvPr>
              <p:cNvCxnSpPr>
                <a:cxnSpLocks/>
                <a:stCxn id="109" idx="5"/>
                <a:endCxn id="110" idx="0"/>
              </p:cNvCxnSpPr>
              <p:nvPr/>
            </p:nvCxnSpPr>
            <p:spPr>
              <a:xfrm>
                <a:off x="6527941" y="3030512"/>
                <a:ext cx="165167" cy="30883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057E761C-3592-3D44-8070-899896F0F70E}"/>
                  </a:ext>
                </a:extLst>
              </p:cNvPr>
              <p:cNvCxnSpPr>
                <a:cxnSpLocks/>
                <a:stCxn id="109" idx="5"/>
                <a:endCxn id="112" idx="1"/>
              </p:cNvCxnSpPr>
              <p:nvPr/>
            </p:nvCxnSpPr>
            <p:spPr>
              <a:xfrm>
                <a:off x="6527941" y="3030512"/>
                <a:ext cx="431553" cy="32693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5803C8DB-C310-1849-849B-6A8C0E949AB1}"/>
                  </a:ext>
                </a:extLst>
              </p:cNvPr>
              <p:cNvSpPr/>
              <p:nvPr/>
            </p:nvSpPr>
            <p:spPr>
              <a:xfrm>
                <a:off x="7021009" y="3028292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68BF95D8-9CDD-274E-B551-84895DEF7AE1}"/>
                  </a:ext>
                </a:extLst>
              </p:cNvPr>
              <p:cNvCxnSpPr>
                <a:cxnSpLocks/>
                <a:stCxn id="109" idx="5"/>
                <a:endCxn id="116" idx="1"/>
              </p:cNvCxnSpPr>
              <p:nvPr/>
            </p:nvCxnSpPr>
            <p:spPr>
              <a:xfrm>
                <a:off x="6527941" y="3030512"/>
                <a:ext cx="525203" cy="29915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9179E79-16A6-7A4A-B59D-C185121E7AD1}"/>
                </a:ext>
              </a:extLst>
            </p:cNvPr>
            <p:cNvCxnSpPr>
              <a:cxnSpLocks/>
              <a:stCxn id="4" idx="4"/>
              <a:endCxn id="109" idx="2"/>
            </p:cNvCxnSpPr>
            <p:nvPr/>
          </p:nvCxnSpPr>
          <p:spPr>
            <a:xfrm>
              <a:off x="6424212" y="1364968"/>
              <a:ext cx="1585677" cy="1557642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30B608E-85D3-8D40-B6E4-378ED9F90A77}"/>
              </a:ext>
            </a:extLst>
          </p:cNvPr>
          <p:cNvGrpSpPr/>
          <p:nvPr/>
        </p:nvGrpSpPr>
        <p:grpSpPr>
          <a:xfrm>
            <a:off x="6596087" y="1293775"/>
            <a:ext cx="4275791" cy="2284218"/>
            <a:chOff x="6596087" y="1293775"/>
            <a:chExt cx="4275791" cy="2284218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188DAC4-1EC9-5548-B8FC-CEE4F4B29A6C}"/>
                </a:ext>
              </a:extLst>
            </p:cNvPr>
            <p:cNvSpPr/>
            <p:nvPr/>
          </p:nvSpPr>
          <p:spPr>
            <a:xfrm>
              <a:off x="9734643" y="3333051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8D3BFA6-41E8-7A48-98BF-48D5C740FD2C}"/>
                </a:ext>
              </a:extLst>
            </p:cNvPr>
            <p:cNvSpPr/>
            <p:nvPr/>
          </p:nvSpPr>
          <p:spPr>
            <a:xfrm>
              <a:off x="9720415" y="265867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FC6E7001-2B11-FA48-AB9E-AA50F5BC74E4}"/>
                </a:ext>
              </a:extLst>
            </p:cNvPr>
            <p:cNvSpPr/>
            <p:nvPr/>
          </p:nvSpPr>
          <p:spPr>
            <a:xfrm>
              <a:off x="9291026" y="3326424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CDEB2F7-E2A8-B045-BBAF-6DB814383EDA}"/>
                </a:ext>
              </a:extLst>
            </p:cNvPr>
            <p:cNvCxnSpPr>
              <a:cxnSpLocks/>
              <a:stCxn id="77" idx="4"/>
              <a:endCxn id="78" idx="7"/>
            </p:cNvCxnSpPr>
            <p:nvPr/>
          </p:nvCxnSpPr>
          <p:spPr>
            <a:xfrm flipH="1">
              <a:off x="9478325" y="2878106"/>
              <a:ext cx="351807" cy="480453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466C3BA-B17F-0848-BA5E-D525F3039DCE}"/>
                </a:ext>
              </a:extLst>
            </p:cNvPr>
            <p:cNvCxnSpPr>
              <a:cxnSpLocks/>
              <a:stCxn id="77" idx="4"/>
              <a:endCxn id="76" idx="0"/>
            </p:cNvCxnSpPr>
            <p:nvPr/>
          </p:nvCxnSpPr>
          <p:spPr>
            <a:xfrm>
              <a:off x="9830132" y="2878106"/>
              <a:ext cx="14228" cy="45494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B6D0B51D-A7E8-E545-A3FA-B1F63173EFA5}"/>
                </a:ext>
              </a:extLst>
            </p:cNvPr>
            <p:cNvSpPr/>
            <p:nvPr/>
          </p:nvSpPr>
          <p:spPr>
            <a:xfrm>
              <a:off x="10652444" y="3358559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29A11FC-1ED0-A04D-8A4C-292ADE14214F}"/>
                </a:ext>
              </a:extLst>
            </p:cNvPr>
            <p:cNvCxnSpPr>
              <a:cxnSpLocks/>
              <a:stCxn id="77" idx="4"/>
              <a:endCxn id="85" idx="1"/>
            </p:cNvCxnSpPr>
            <p:nvPr/>
          </p:nvCxnSpPr>
          <p:spPr>
            <a:xfrm>
              <a:off x="9830132" y="2878106"/>
              <a:ext cx="854447" cy="512588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D90183E8-3EFC-3045-8270-979BC45BE38E}"/>
                </a:ext>
              </a:extLst>
            </p:cNvPr>
            <p:cNvCxnSpPr>
              <a:cxnSpLocks/>
              <a:stCxn id="4" idx="5"/>
              <a:endCxn id="77" idx="1"/>
            </p:cNvCxnSpPr>
            <p:nvPr/>
          </p:nvCxnSpPr>
          <p:spPr>
            <a:xfrm>
              <a:off x="6596087" y="1293775"/>
              <a:ext cx="3156463" cy="1397032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B3E1FDCD-8A9C-F341-8213-78D303929183}"/>
                </a:ext>
              </a:extLst>
            </p:cNvPr>
            <p:cNvSpPr/>
            <p:nvPr/>
          </p:nvSpPr>
          <p:spPr>
            <a:xfrm>
              <a:off x="10191372" y="3340757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5C011FD6-1B6D-B543-B274-3DB384716114}"/>
                </a:ext>
              </a:extLst>
            </p:cNvPr>
            <p:cNvCxnSpPr>
              <a:cxnSpLocks/>
              <a:stCxn id="77" idx="4"/>
              <a:endCxn id="120" idx="1"/>
            </p:cNvCxnSpPr>
            <p:nvPr/>
          </p:nvCxnSpPr>
          <p:spPr>
            <a:xfrm>
              <a:off x="9830132" y="2878106"/>
              <a:ext cx="393375" cy="494786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7028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51B8E-0083-A44F-800F-55524A53A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9666"/>
          </a:xfrm>
        </p:spPr>
        <p:txBody>
          <a:bodyPr/>
          <a:lstStyle/>
          <a:p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Provisioning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21321C-3F17-A140-9ECC-A6F183B361DD}"/>
              </a:ext>
            </a:extLst>
          </p:cNvPr>
          <p:cNvSpPr txBox="1"/>
          <p:nvPr/>
        </p:nvSpPr>
        <p:spPr>
          <a:xfrm>
            <a:off x="1534632" y="1886011"/>
            <a:ext cx="42830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Option</a:t>
            </a:r>
            <a:r>
              <a:rPr lang="zh-CN" altLang="en-US" sz="3200" dirty="0"/>
              <a:t> </a:t>
            </a:r>
            <a:r>
              <a:rPr lang="en-US" altLang="zh-CN" sz="3200" dirty="0"/>
              <a:t>1:</a:t>
            </a:r>
            <a:r>
              <a:rPr lang="zh-CN" altLang="en-US" sz="3200" dirty="0"/>
              <a:t> </a:t>
            </a:r>
            <a:r>
              <a:rPr lang="en-US" altLang="zh-CN" sz="3200" dirty="0"/>
              <a:t>Self-organizing</a:t>
            </a:r>
            <a:endParaRPr lang="en-US" sz="3200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9D8C44F-1152-6A45-ABE0-B6A3E91A0D4C}"/>
              </a:ext>
            </a:extLst>
          </p:cNvPr>
          <p:cNvSpPr/>
          <p:nvPr/>
        </p:nvSpPr>
        <p:spPr>
          <a:xfrm>
            <a:off x="8035653" y="2227718"/>
            <a:ext cx="486137" cy="486137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56F60F8-090F-3C4B-BA87-6353E249A754}"/>
              </a:ext>
            </a:extLst>
          </p:cNvPr>
          <p:cNvSpPr/>
          <p:nvPr/>
        </p:nvSpPr>
        <p:spPr>
          <a:xfrm>
            <a:off x="9533494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D4C79F45-FE89-7F44-92AD-C3B79372AA48}"/>
              </a:ext>
            </a:extLst>
          </p:cNvPr>
          <p:cNvCxnSpPr>
            <a:cxnSpLocks/>
            <a:stCxn id="34" idx="4"/>
            <a:endCxn id="96" idx="0"/>
          </p:cNvCxnSpPr>
          <p:nvPr/>
        </p:nvCxnSpPr>
        <p:spPr>
          <a:xfrm>
            <a:off x="8278722" y="2713855"/>
            <a:ext cx="1364489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473BDD96-7FDF-534A-95A5-3ED2E3128024}"/>
              </a:ext>
            </a:extLst>
          </p:cNvPr>
          <p:cNvSpPr/>
          <p:nvPr/>
        </p:nvSpPr>
        <p:spPr>
          <a:xfrm>
            <a:off x="6660329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33BAA2B-D6E3-4C47-A24A-D7654FF23283}"/>
              </a:ext>
            </a:extLst>
          </p:cNvPr>
          <p:cNvCxnSpPr>
            <a:cxnSpLocks/>
            <a:stCxn id="34" idx="4"/>
            <a:endCxn id="50" idx="0"/>
          </p:cNvCxnSpPr>
          <p:nvPr/>
        </p:nvCxnSpPr>
        <p:spPr>
          <a:xfrm flipH="1">
            <a:off x="6770046" y="2713855"/>
            <a:ext cx="1508676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EF6015-237E-394C-BFCF-28ACF3F99215}"/>
              </a:ext>
            </a:extLst>
          </p:cNvPr>
          <p:cNvGrpSpPr/>
          <p:nvPr/>
        </p:nvGrpSpPr>
        <p:grpSpPr>
          <a:xfrm>
            <a:off x="4606169" y="2713855"/>
            <a:ext cx="3672553" cy="1700448"/>
            <a:chOff x="4606169" y="2713855"/>
            <a:chExt cx="3672553" cy="1700448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85716C7-C83E-1747-802C-88195064F02A}"/>
                </a:ext>
              </a:extLst>
            </p:cNvPr>
            <p:cNvSpPr/>
            <p:nvPr/>
          </p:nvSpPr>
          <p:spPr>
            <a:xfrm>
              <a:off x="5664257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0ECECBF-002E-8A49-9111-15351DB98850}"/>
                </a:ext>
              </a:extLst>
            </p:cNvPr>
            <p:cNvSpPr/>
            <p:nvPr/>
          </p:nvSpPr>
          <p:spPr>
            <a:xfrm>
              <a:off x="5170837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DC5E82B-A87F-8949-836D-837F2731AD80}"/>
                </a:ext>
              </a:extLst>
            </p:cNvPr>
            <p:cNvCxnSpPr>
              <a:cxnSpLocks/>
              <a:stCxn id="34" idx="4"/>
              <a:endCxn id="51" idx="0"/>
            </p:cNvCxnSpPr>
            <p:nvPr/>
          </p:nvCxnSpPr>
          <p:spPr>
            <a:xfrm flipH="1">
              <a:off x="5280554" y="2713855"/>
              <a:ext cx="2998168" cy="148101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983790C-0D66-744F-9AE5-4A3E6726390D}"/>
                </a:ext>
              </a:extLst>
            </p:cNvPr>
            <p:cNvCxnSpPr>
              <a:cxnSpLocks/>
              <a:stCxn id="34" idx="4"/>
              <a:endCxn id="49" idx="0"/>
            </p:cNvCxnSpPr>
            <p:nvPr/>
          </p:nvCxnSpPr>
          <p:spPr>
            <a:xfrm flipH="1">
              <a:off x="5773974" y="2713855"/>
              <a:ext cx="2504748" cy="148101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BEC6CDF-D0C7-D04D-8861-C88329BBA170}"/>
                </a:ext>
              </a:extLst>
            </p:cNvPr>
            <p:cNvSpPr/>
            <p:nvPr/>
          </p:nvSpPr>
          <p:spPr>
            <a:xfrm>
              <a:off x="4606169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73FE3AC-F4E9-4146-A7AB-8A0CB6AFA18C}"/>
                </a:ext>
              </a:extLst>
            </p:cNvPr>
            <p:cNvCxnSpPr>
              <a:cxnSpLocks/>
              <a:stCxn id="34" idx="4"/>
              <a:endCxn id="56" idx="7"/>
            </p:cNvCxnSpPr>
            <p:nvPr/>
          </p:nvCxnSpPr>
          <p:spPr>
            <a:xfrm flipH="1">
              <a:off x="4793468" y="2713855"/>
              <a:ext cx="3485254" cy="151314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E5FD105B-03CA-1149-B4D0-534972CA13F8}"/>
                </a:ext>
              </a:extLst>
            </p:cNvPr>
            <p:cNvSpPr/>
            <p:nvPr/>
          </p:nvSpPr>
          <p:spPr>
            <a:xfrm>
              <a:off x="6194932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FFB0763-F62C-0A45-BB41-A2932BC0C9DE}"/>
                </a:ext>
              </a:extLst>
            </p:cNvPr>
            <p:cNvCxnSpPr>
              <a:cxnSpLocks/>
              <a:stCxn id="34" idx="4"/>
              <a:endCxn id="110" idx="1"/>
            </p:cNvCxnSpPr>
            <p:nvPr/>
          </p:nvCxnSpPr>
          <p:spPr>
            <a:xfrm flipH="1">
              <a:off x="6227067" y="2713855"/>
              <a:ext cx="2051655" cy="151314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Oval 113">
            <a:extLst>
              <a:ext uri="{FF2B5EF4-FFF2-40B4-BE49-F238E27FC236}">
                <a16:creationId xmlns:a16="http://schemas.microsoft.com/office/drawing/2014/main" id="{7D280E28-A3CF-0646-84E8-72D68168EA5A}"/>
              </a:ext>
            </a:extLst>
          </p:cNvPr>
          <p:cNvSpPr/>
          <p:nvPr/>
        </p:nvSpPr>
        <p:spPr>
          <a:xfrm>
            <a:off x="8436658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B70F4EE-5E70-D843-93F0-92F59C49A276}"/>
              </a:ext>
            </a:extLst>
          </p:cNvPr>
          <p:cNvCxnSpPr>
            <a:cxnSpLocks/>
            <a:stCxn id="34" idx="4"/>
            <a:endCxn id="114" idx="0"/>
          </p:cNvCxnSpPr>
          <p:nvPr/>
        </p:nvCxnSpPr>
        <p:spPr>
          <a:xfrm>
            <a:off x="8278722" y="2713855"/>
            <a:ext cx="267653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1D09AA5E-0155-B648-8493-9CE75E2B6B55}"/>
              </a:ext>
            </a:extLst>
          </p:cNvPr>
          <p:cNvGrpSpPr/>
          <p:nvPr/>
        </p:nvGrpSpPr>
        <p:grpSpPr>
          <a:xfrm>
            <a:off x="5598294" y="4194869"/>
            <a:ext cx="1808197" cy="1364601"/>
            <a:chOff x="1733772" y="4378206"/>
            <a:chExt cx="1808197" cy="1364601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EA3BE32-C370-344B-A8B5-DD7B27124C01}"/>
                </a:ext>
              </a:extLst>
            </p:cNvPr>
            <p:cNvSpPr/>
            <p:nvPr/>
          </p:nvSpPr>
          <p:spPr>
            <a:xfrm>
              <a:off x="2791860" y="5523373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2B85218-5725-FA4C-9F56-6236107C4E39}"/>
                </a:ext>
              </a:extLst>
            </p:cNvPr>
            <p:cNvSpPr/>
            <p:nvPr/>
          </p:nvSpPr>
          <p:spPr>
            <a:xfrm>
              <a:off x="2785527" y="4378206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7404BA4-09B5-4C43-B704-793855517BC6}"/>
                </a:ext>
              </a:extLst>
            </p:cNvPr>
            <p:cNvSpPr/>
            <p:nvPr/>
          </p:nvSpPr>
          <p:spPr>
            <a:xfrm>
              <a:off x="2298440" y="5507305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95EBBC-AA3C-8742-B3E7-E3C238FA1DA3}"/>
                </a:ext>
              </a:extLst>
            </p:cNvPr>
            <p:cNvCxnSpPr>
              <a:cxnSpLocks/>
              <a:stCxn id="28" idx="4"/>
              <a:endCxn id="29" idx="0"/>
            </p:cNvCxnSpPr>
            <p:nvPr/>
          </p:nvCxnSpPr>
          <p:spPr>
            <a:xfrm flipH="1">
              <a:off x="2408157" y="4597640"/>
              <a:ext cx="487087" cy="90966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7C1CDB-D9C4-0A41-A3D7-E739354CE08E}"/>
                </a:ext>
              </a:extLst>
            </p:cNvPr>
            <p:cNvCxnSpPr>
              <a:cxnSpLocks/>
              <a:stCxn id="28" idx="4"/>
              <a:endCxn id="27" idx="0"/>
            </p:cNvCxnSpPr>
            <p:nvPr/>
          </p:nvCxnSpPr>
          <p:spPr>
            <a:xfrm>
              <a:off x="2895244" y="4597640"/>
              <a:ext cx="6333" cy="925733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FDB1286-04BE-D74A-BAF7-B1B41390119F}"/>
                </a:ext>
              </a:extLst>
            </p:cNvPr>
            <p:cNvSpPr/>
            <p:nvPr/>
          </p:nvSpPr>
          <p:spPr>
            <a:xfrm>
              <a:off x="1733772" y="5507305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4681FA1-6979-0C4B-8D47-2564E528CB42}"/>
                </a:ext>
              </a:extLst>
            </p:cNvPr>
            <p:cNvCxnSpPr>
              <a:cxnSpLocks/>
              <a:stCxn id="28" idx="4"/>
              <a:endCxn id="32" idx="7"/>
            </p:cNvCxnSpPr>
            <p:nvPr/>
          </p:nvCxnSpPr>
          <p:spPr>
            <a:xfrm flipH="1">
              <a:off x="1921071" y="4597640"/>
              <a:ext cx="974173" cy="94180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88729EF-A865-4748-A21E-6E66FA64B155}"/>
                </a:ext>
              </a:extLst>
            </p:cNvPr>
            <p:cNvSpPr/>
            <p:nvPr/>
          </p:nvSpPr>
          <p:spPr>
            <a:xfrm>
              <a:off x="3322535" y="5507305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EC0096B-18E2-6148-B9DE-6C1A5486C40D}"/>
                </a:ext>
              </a:extLst>
            </p:cNvPr>
            <p:cNvCxnSpPr>
              <a:cxnSpLocks/>
              <a:stCxn id="28" idx="4"/>
              <a:endCxn id="35" idx="1"/>
            </p:cNvCxnSpPr>
            <p:nvPr/>
          </p:nvCxnSpPr>
          <p:spPr>
            <a:xfrm>
              <a:off x="2895244" y="4597640"/>
              <a:ext cx="459426" cy="94180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345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51B8E-0083-A44F-800F-55524A53A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9666"/>
          </a:xfrm>
        </p:spPr>
        <p:txBody>
          <a:bodyPr/>
          <a:lstStyle/>
          <a:p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Provisioning</a:t>
            </a:r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9D8C44F-1152-6A45-ABE0-B6A3E91A0D4C}"/>
              </a:ext>
            </a:extLst>
          </p:cNvPr>
          <p:cNvSpPr/>
          <p:nvPr/>
        </p:nvSpPr>
        <p:spPr>
          <a:xfrm>
            <a:off x="8035653" y="2227718"/>
            <a:ext cx="486137" cy="486137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56F60F8-090F-3C4B-BA87-6353E249A754}"/>
              </a:ext>
            </a:extLst>
          </p:cNvPr>
          <p:cNvSpPr/>
          <p:nvPr/>
        </p:nvSpPr>
        <p:spPr>
          <a:xfrm>
            <a:off x="9533494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D4C79F45-FE89-7F44-92AD-C3B79372AA48}"/>
              </a:ext>
            </a:extLst>
          </p:cNvPr>
          <p:cNvCxnSpPr>
            <a:cxnSpLocks/>
            <a:stCxn id="34" idx="4"/>
            <a:endCxn id="96" idx="0"/>
          </p:cNvCxnSpPr>
          <p:nvPr/>
        </p:nvCxnSpPr>
        <p:spPr>
          <a:xfrm>
            <a:off x="8278722" y="2713855"/>
            <a:ext cx="1364489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33BAA2B-D6E3-4C47-A24A-D7654FF23283}"/>
              </a:ext>
            </a:extLst>
          </p:cNvPr>
          <p:cNvCxnSpPr>
            <a:cxnSpLocks/>
            <a:stCxn id="34" idx="4"/>
            <a:endCxn id="50" idx="0"/>
          </p:cNvCxnSpPr>
          <p:nvPr/>
        </p:nvCxnSpPr>
        <p:spPr>
          <a:xfrm flipH="1">
            <a:off x="6770046" y="2713855"/>
            <a:ext cx="1508676" cy="1481014"/>
          </a:xfrm>
          <a:prstGeom prst="line">
            <a:avLst/>
          </a:prstGeom>
          <a:ln w="158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Oval 113">
            <a:extLst>
              <a:ext uri="{FF2B5EF4-FFF2-40B4-BE49-F238E27FC236}">
                <a16:creationId xmlns:a16="http://schemas.microsoft.com/office/drawing/2014/main" id="{7D280E28-A3CF-0646-84E8-72D68168EA5A}"/>
              </a:ext>
            </a:extLst>
          </p:cNvPr>
          <p:cNvSpPr/>
          <p:nvPr/>
        </p:nvSpPr>
        <p:spPr>
          <a:xfrm>
            <a:off x="8436658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B70F4EE-5E70-D843-93F0-92F59C49A276}"/>
              </a:ext>
            </a:extLst>
          </p:cNvPr>
          <p:cNvCxnSpPr>
            <a:cxnSpLocks/>
            <a:stCxn id="34" idx="4"/>
            <a:endCxn id="114" idx="0"/>
          </p:cNvCxnSpPr>
          <p:nvPr/>
        </p:nvCxnSpPr>
        <p:spPr>
          <a:xfrm>
            <a:off x="8278722" y="2713855"/>
            <a:ext cx="267653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621321C-3F17-A140-9ECC-A6F183B361DD}"/>
              </a:ext>
            </a:extLst>
          </p:cNvPr>
          <p:cNvSpPr txBox="1"/>
          <p:nvPr/>
        </p:nvSpPr>
        <p:spPr>
          <a:xfrm>
            <a:off x="1534632" y="1886011"/>
            <a:ext cx="3803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Option</a:t>
            </a:r>
            <a:r>
              <a:rPr lang="zh-CN" altLang="en-US" sz="3200" dirty="0"/>
              <a:t> </a:t>
            </a:r>
            <a:r>
              <a:rPr lang="en-US" altLang="zh-CN" sz="3200" dirty="0"/>
              <a:t>2:</a:t>
            </a:r>
            <a:r>
              <a:rPr lang="zh-CN" altLang="en-US" sz="3200" dirty="0"/>
              <a:t> </a:t>
            </a:r>
            <a:r>
              <a:rPr lang="en-US" altLang="zh-CN" sz="3200" dirty="0"/>
              <a:t>Attachment</a:t>
            </a:r>
            <a:endParaRPr lang="en-US" sz="32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57E0C1-0ED2-E347-9D4A-771A0D9ED1BF}"/>
              </a:ext>
            </a:extLst>
          </p:cNvPr>
          <p:cNvGrpSpPr/>
          <p:nvPr/>
        </p:nvGrpSpPr>
        <p:grpSpPr>
          <a:xfrm>
            <a:off x="5598294" y="4194869"/>
            <a:ext cx="1808197" cy="1364601"/>
            <a:chOff x="5598294" y="4194869"/>
            <a:chExt cx="1808197" cy="1364601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73BDD96-7FDF-534A-95A5-3ED2E3128024}"/>
                </a:ext>
              </a:extLst>
            </p:cNvPr>
            <p:cNvSpPr/>
            <p:nvPr/>
          </p:nvSpPr>
          <p:spPr>
            <a:xfrm>
              <a:off x="6660329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D09AA5E-0155-B648-8493-9CE75E2B6B55}"/>
                </a:ext>
              </a:extLst>
            </p:cNvPr>
            <p:cNvGrpSpPr/>
            <p:nvPr/>
          </p:nvGrpSpPr>
          <p:grpSpPr>
            <a:xfrm>
              <a:off x="5598294" y="4194869"/>
              <a:ext cx="1808197" cy="1364601"/>
              <a:chOff x="1733772" y="4378206"/>
              <a:chExt cx="1808197" cy="1364601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EA3BE32-C370-344B-A8B5-DD7B27124C01}"/>
                  </a:ext>
                </a:extLst>
              </p:cNvPr>
              <p:cNvSpPr/>
              <p:nvPr/>
            </p:nvSpPr>
            <p:spPr>
              <a:xfrm>
                <a:off x="2791860" y="5523373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A2B85218-5725-FA4C-9F56-6236107C4E39}"/>
                  </a:ext>
                </a:extLst>
              </p:cNvPr>
              <p:cNvSpPr/>
              <p:nvPr/>
            </p:nvSpPr>
            <p:spPr>
              <a:xfrm>
                <a:off x="2785527" y="4378206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B7404BA4-09B5-4C43-B704-793855517BC6}"/>
                  </a:ext>
                </a:extLst>
              </p:cNvPr>
              <p:cNvSpPr/>
              <p:nvPr/>
            </p:nvSpPr>
            <p:spPr>
              <a:xfrm>
                <a:off x="2298440" y="5507305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AF95EBBC-AA3C-8742-B3E7-E3C238FA1DA3}"/>
                  </a:ext>
                </a:extLst>
              </p:cNvPr>
              <p:cNvCxnSpPr>
                <a:cxnSpLocks/>
                <a:stCxn id="28" idx="4"/>
                <a:endCxn id="29" idx="0"/>
              </p:cNvCxnSpPr>
              <p:nvPr/>
            </p:nvCxnSpPr>
            <p:spPr>
              <a:xfrm flipH="1">
                <a:off x="2408157" y="4597640"/>
                <a:ext cx="487087" cy="909665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4B7C1CDB-D9C4-0A41-A3D7-E739354CE08E}"/>
                  </a:ext>
                </a:extLst>
              </p:cNvPr>
              <p:cNvCxnSpPr>
                <a:cxnSpLocks/>
                <a:stCxn id="28" idx="4"/>
                <a:endCxn id="27" idx="0"/>
              </p:cNvCxnSpPr>
              <p:nvPr/>
            </p:nvCxnSpPr>
            <p:spPr>
              <a:xfrm>
                <a:off x="2895244" y="4597640"/>
                <a:ext cx="6333" cy="925733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FDB1286-04BE-D74A-BAF7-B1B41390119F}"/>
                  </a:ext>
                </a:extLst>
              </p:cNvPr>
              <p:cNvSpPr/>
              <p:nvPr/>
            </p:nvSpPr>
            <p:spPr>
              <a:xfrm>
                <a:off x="1733772" y="5507305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B4681FA1-6979-0C4B-8D47-2564E528CB42}"/>
                  </a:ext>
                </a:extLst>
              </p:cNvPr>
              <p:cNvCxnSpPr>
                <a:cxnSpLocks/>
                <a:stCxn id="28" idx="4"/>
                <a:endCxn id="32" idx="7"/>
              </p:cNvCxnSpPr>
              <p:nvPr/>
            </p:nvCxnSpPr>
            <p:spPr>
              <a:xfrm flipH="1">
                <a:off x="1921071" y="4597640"/>
                <a:ext cx="974173" cy="94180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488729EF-A865-4748-A21E-6E66FA64B155}"/>
                  </a:ext>
                </a:extLst>
              </p:cNvPr>
              <p:cNvSpPr/>
              <p:nvPr/>
            </p:nvSpPr>
            <p:spPr>
              <a:xfrm>
                <a:off x="3322535" y="5507305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AEC0096B-18E2-6148-B9DE-6C1A5486C40D}"/>
                  </a:ext>
                </a:extLst>
              </p:cNvPr>
              <p:cNvCxnSpPr>
                <a:cxnSpLocks/>
                <a:stCxn id="28" idx="4"/>
                <a:endCxn id="35" idx="1"/>
              </p:cNvCxnSpPr>
              <p:nvPr/>
            </p:nvCxnSpPr>
            <p:spPr>
              <a:xfrm>
                <a:off x="2895244" y="4597640"/>
                <a:ext cx="459426" cy="94180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59218D5A-E286-0C44-99F7-89C4548FAAAC}"/>
              </a:ext>
            </a:extLst>
          </p:cNvPr>
          <p:cNvSpPr/>
          <p:nvPr/>
        </p:nvSpPr>
        <p:spPr>
          <a:xfrm>
            <a:off x="7374529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4387DA0-ACEE-0A4E-AF45-3420B8893874}"/>
              </a:ext>
            </a:extLst>
          </p:cNvPr>
          <p:cNvCxnSpPr>
            <a:cxnSpLocks/>
            <a:stCxn id="34" idx="4"/>
            <a:endCxn id="37" idx="0"/>
          </p:cNvCxnSpPr>
          <p:nvPr/>
        </p:nvCxnSpPr>
        <p:spPr>
          <a:xfrm flipH="1">
            <a:off x="7484246" y="2713855"/>
            <a:ext cx="794476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015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65787-7D49-154E-B778-A16B55AEF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altLang="zh-CN" sz="4000">
                <a:solidFill>
                  <a:srgbClr val="FFFFFF"/>
                </a:solidFill>
              </a:rPr>
              <a:t>Agenda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C1AE0-A368-B849-96E5-99029E1A8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endParaRPr lang="en-US" sz="3600" dirty="0"/>
          </a:p>
          <a:p>
            <a:r>
              <a:rPr lang="en-US" altLang="zh-CN" sz="3600" dirty="0"/>
              <a:t>Use</a:t>
            </a:r>
            <a:r>
              <a:rPr lang="zh-CN" altLang="en-US" sz="3600" dirty="0"/>
              <a:t> </a:t>
            </a:r>
            <a:r>
              <a:rPr lang="en-US" altLang="zh-CN" sz="3600" dirty="0"/>
              <a:t>Cases</a:t>
            </a:r>
            <a:r>
              <a:rPr lang="zh-CN" altLang="en-US" sz="3600" dirty="0"/>
              <a:t> </a:t>
            </a:r>
            <a:r>
              <a:rPr lang="en-US" altLang="zh-CN" sz="3600" dirty="0"/>
              <a:t>&amp;</a:t>
            </a:r>
            <a:r>
              <a:rPr lang="zh-CN" altLang="en-US" sz="3600" dirty="0"/>
              <a:t> </a:t>
            </a:r>
            <a:r>
              <a:rPr lang="en-US" altLang="zh-CN" sz="3600" dirty="0"/>
              <a:t>Requirements</a:t>
            </a:r>
          </a:p>
          <a:p>
            <a:endParaRPr lang="en-US" sz="3600" dirty="0"/>
          </a:p>
          <a:p>
            <a:r>
              <a:rPr lang="en-US" altLang="zh-CN" sz="3600" dirty="0"/>
              <a:t>Edge</a:t>
            </a:r>
            <a:r>
              <a:rPr lang="zh-CN" altLang="en-US" sz="3600" dirty="0"/>
              <a:t> </a:t>
            </a:r>
            <a:r>
              <a:rPr lang="en-US" altLang="zh-CN" sz="3600" dirty="0"/>
              <a:t>Modeling</a:t>
            </a:r>
            <a:r>
              <a:rPr lang="zh-CN" altLang="en-US" sz="3600" dirty="0"/>
              <a:t> </a:t>
            </a:r>
            <a:r>
              <a:rPr lang="en-US" altLang="zh-CN" sz="3600" dirty="0"/>
              <a:t>&amp;</a:t>
            </a:r>
            <a:r>
              <a:rPr lang="zh-CN" altLang="en-US" sz="3600" dirty="0"/>
              <a:t> </a:t>
            </a:r>
            <a:r>
              <a:rPr lang="en-US" altLang="zh-CN" sz="3600" dirty="0"/>
              <a:t>Design</a:t>
            </a:r>
          </a:p>
          <a:p>
            <a:endParaRPr lang="en-US" altLang="zh-CN" sz="3600" dirty="0"/>
          </a:p>
          <a:p>
            <a:r>
              <a:rPr lang="en-US" altLang="zh-CN" sz="3600" u="sng" dirty="0"/>
              <a:t>Progress</a:t>
            </a:r>
            <a:r>
              <a:rPr lang="zh-CN" altLang="en-US" sz="3600" u="sng" dirty="0"/>
              <a:t> </a:t>
            </a:r>
            <a:r>
              <a:rPr lang="en-US" altLang="zh-CN" sz="3600" u="sng" dirty="0"/>
              <a:t>(POC,</a:t>
            </a:r>
            <a:r>
              <a:rPr lang="zh-CN" altLang="en-US" sz="3600" u="sng" dirty="0"/>
              <a:t> </a:t>
            </a:r>
            <a:r>
              <a:rPr lang="en-US" altLang="zh-CN" sz="3600" u="sng" dirty="0"/>
              <a:t>Timelines)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72685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02089-5FBF-024E-A934-E130F7C14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Progress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F8152-5FE4-244B-A71F-CC470A341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6227" y="2108936"/>
            <a:ext cx="8408541" cy="7840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200" dirty="0"/>
              <a:t>POC	</a:t>
            </a:r>
            <a:r>
              <a:rPr lang="en-US" altLang="zh-CN" sz="3200" dirty="0">
                <a:solidFill>
                  <a:schemeClr val="accent2">
                    <a:lumMod val="75000"/>
                  </a:schemeClr>
                </a:solidFill>
                <a:sym typeface="Wingdings" pitchFamily="2" charset="2"/>
              </a:rPr>
              <a:t>	</a:t>
            </a:r>
            <a:r>
              <a:rPr lang="en-US" altLang="zh-CN" sz="3200" dirty="0">
                <a:sym typeface="Wingdings" pitchFamily="2" charset="2"/>
              </a:rPr>
              <a:t>Design	</a:t>
            </a:r>
            <a:r>
              <a:rPr lang="en-US" altLang="zh-CN" sz="3200" dirty="0">
                <a:solidFill>
                  <a:schemeClr val="accent2">
                    <a:lumMod val="75000"/>
                  </a:schemeClr>
                </a:solidFill>
                <a:sym typeface="Wingdings" pitchFamily="2" charset="2"/>
              </a:rPr>
              <a:t>	</a:t>
            </a:r>
            <a:r>
              <a:rPr lang="en-US" altLang="zh-CN" sz="3200" dirty="0">
                <a:sym typeface="Wingdings" pitchFamily="2" charset="2"/>
              </a:rPr>
              <a:t>Implementation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01E4C193-BC7A-B841-8886-71837F9BC468}"/>
              </a:ext>
            </a:extLst>
          </p:cNvPr>
          <p:cNvSpPr/>
          <p:nvPr/>
        </p:nvSpPr>
        <p:spPr>
          <a:xfrm>
            <a:off x="2334230" y="3729519"/>
            <a:ext cx="6606283" cy="2342508"/>
          </a:xfrm>
          <a:prstGeom prst="wedgeRoundRectCallout">
            <a:avLst>
              <a:gd name="adj1" fmla="val -39962"/>
              <a:gd name="adj2" fmla="val -94957"/>
              <a:gd name="adj3" fmla="val 16667"/>
            </a:avLst>
          </a:prstGeom>
          <a:solidFill>
            <a:schemeClr val="bg1">
              <a:lumMod val="85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1B8289-08F1-EB41-9835-5126D2CFC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392" y="4318705"/>
            <a:ext cx="1271134" cy="11641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6DEDBE-721C-C349-A3AA-A68C9869A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6811" y="4112323"/>
            <a:ext cx="1235449" cy="289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A Kubefed tutorial to synchronise k8s clusters! | by Emilien Lancelot |  ITNEXT">
            <a:extLst>
              <a:ext uri="{FF2B5EF4-FFF2-40B4-BE49-F238E27FC236}">
                <a16:creationId xmlns:a16="http://schemas.microsoft.com/office/drawing/2014/main" id="{87F7EB19-35DF-2B45-B65E-0D442CAE16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58"/>
          <a:stretch/>
        </p:blipFill>
        <p:spPr bwMode="auto">
          <a:xfrm>
            <a:off x="2692416" y="5268651"/>
            <a:ext cx="1404238" cy="398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2830FC-3121-FC4A-8E44-7BFBA528B3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5864" y="4673337"/>
            <a:ext cx="1537342" cy="3242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E52667-FC61-1F42-B06D-EEE58AB4C8BF}"/>
              </a:ext>
            </a:extLst>
          </p:cNvPr>
          <p:cNvSpPr txBox="1"/>
          <p:nvPr/>
        </p:nvSpPr>
        <p:spPr>
          <a:xfrm>
            <a:off x="6148227" y="3907552"/>
            <a:ext cx="246830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zh-CN" sz="1400" dirty="0"/>
              <a:t>POC</a:t>
            </a:r>
            <a:r>
              <a:rPr lang="zh-CN" altLang="en-US" sz="1400" dirty="0"/>
              <a:t> </a:t>
            </a:r>
            <a:r>
              <a:rPr lang="en-US" altLang="zh-CN" sz="1400" dirty="0"/>
              <a:t>goals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altLang="zh-CN" sz="1400" dirty="0"/>
              <a:t>Cluster</a:t>
            </a:r>
            <a:r>
              <a:rPr lang="zh-CN" altLang="en-US" sz="1400" dirty="0"/>
              <a:t> </a:t>
            </a:r>
            <a:r>
              <a:rPr lang="en-US" altLang="zh-CN" sz="1400" dirty="0"/>
              <a:t>Management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altLang="zh-CN" sz="1400" dirty="0"/>
              <a:t>Monitoring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altLang="zh-CN" sz="1400" dirty="0"/>
              <a:t>Workload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altLang="zh-CN" sz="1400" dirty="0"/>
              <a:t>Creation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altLang="zh-CN" sz="1400" dirty="0"/>
              <a:t>Deletion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altLang="zh-CN" sz="1400" dirty="0"/>
              <a:t>Offline</a:t>
            </a:r>
            <a:r>
              <a:rPr lang="zh-CN" altLang="en-US" sz="1400" dirty="0"/>
              <a:t> </a:t>
            </a:r>
            <a:r>
              <a:rPr lang="en-US" altLang="zh-CN" sz="1400" dirty="0"/>
              <a:t>running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altLang="zh-CN" sz="1400" dirty="0"/>
              <a:t>Network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altLang="zh-CN" sz="1400" dirty="0"/>
              <a:t>Node</a:t>
            </a:r>
          </a:p>
        </p:txBody>
      </p:sp>
    </p:spTree>
    <p:extLst>
      <p:ext uri="{BB962C8B-B14F-4D97-AF65-F5344CB8AC3E}">
        <p14:creationId xmlns:p14="http://schemas.microsoft.com/office/powerpoint/2010/main" val="4613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D51092-801F-1B40-8035-E6025592B354}"/>
              </a:ext>
            </a:extLst>
          </p:cNvPr>
          <p:cNvSpPr/>
          <p:nvPr/>
        </p:nvSpPr>
        <p:spPr>
          <a:xfrm>
            <a:off x="266606" y="1002215"/>
            <a:ext cx="1504997" cy="457200"/>
          </a:xfrm>
          <a:prstGeom prst="roundRect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Feature</a:t>
            </a:r>
            <a:r>
              <a:rPr lang="zh-CN" altLang="en-US" sz="1400" dirty="0"/>
              <a:t> </a:t>
            </a:r>
            <a:r>
              <a:rPr lang="en-US" altLang="zh-CN" sz="1400" dirty="0"/>
              <a:t>Scoping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6F3D43-74A7-5049-9E8E-2584099BBD6A}"/>
              </a:ext>
            </a:extLst>
          </p:cNvPr>
          <p:cNvSpPr txBox="1"/>
          <p:nvPr/>
        </p:nvSpPr>
        <p:spPr>
          <a:xfrm>
            <a:off x="266606" y="621215"/>
            <a:ext cx="101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/>
              <a:t>3/24</a:t>
            </a:r>
            <a:r>
              <a:rPr lang="zh-CN" altLang="en-US" i="1" dirty="0"/>
              <a:t> </a:t>
            </a:r>
            <a:r>
              <a:rPr lang="en-US" altLang="zh-CN" sz="900" i="1" dirty="0"/>
              <a:t>(today)</a:t>
            </a:r>
            <a:endParaRPr lang="en-US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9A549A-D0E4-344F-A5B5-2AC753675E39}"/>
              </a:ext>
            </a:extLst>
          </p:cNvPr>
          <p:cNvSpPr txBox="1"/>
          <p:nvPr/>
        </p:nvSpPr>
        <p:spPr>
          <a:xfrm>
            <a:off x="2370887" y="621215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/>
              <a:t>3/31</a:t>
            </a:r>
            <a:endParaRPr lang="en-US" i="1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685B87C-0E0B-0640-A625-C26903300B1A}"/>
              </a:ext>
            </a:extLst>
          </p:cNvPr>
          <p:cNvSpPr/>
          <p:nvPr/>
        </p:nvSpPr>
        <p:spPr>
          <a:xfrm>
            <a:off x="1771603" y="1002215"/>
            <a:ext cx="762000" cy="457200"/>
          </a:xfrm>
          <a:prstGeom prst="roundRect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Review</a:t>
            </a:r>
            <a:endParaRPr lang="en-US" sz="1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3880DB2-2FB5-C341-BEBC-63E0BA58E62C}"/>
              </a:ext>
            </a:extLst>
          </p:cNvPr>
          <p:cNvSpPr/>
          <p:nvPr/>
        </p:nvSpPr>
        <p:spPr>
          <a:xfrm>
            <a:off x="266606" y="2602415"/>
            <a:ext cx="5848393" cy="45720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POC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EC9BA0-599F-164F-A500-3225C4804511}"/>
              </a:ext>
            </a:extLst>
          </p:cNvPr>
          <p:cNvSpPr txBox="1"/>
          <p:nvPr/>
        </p:nvSpPr>
        <p:spPr>
          <a:xfrm>
            <a:off x="261030" y="2276500"/>
            <a:ext cx="101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3/24 </a:t>
            </a:r>
            <a:r>
              <a:rPr lang="en-US" altLang="zh-CN" sz="900" i="1" dirty="0">
                <a:solidFill>
                  <a:schemeClr val="bg2">
                    <a:lumMod val="25000"/>
                  </a:schemeClr>
                </a:solidFill>
              </a:rPr>
              <a:t>(today)</a:t>
            </a:r>
            <a:endParaRPr lang="en-US" sz="900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66D1AC-93EF-B749-B9BE-776597D42A20}"/>
              </a:ext>
            </a:extLst>
          </p:cNvPr>
          <p:cNvSpPr txBox="1"/>
          <p:nvPr/>
        </p:nvSpPr>
        <p:spPr>
          <a:xfrm>
            <a:off x="6207727" y="2278151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4/28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10EEC65-9FD7-AC47-839F-300FCE9CB85C}"/>
              </a:ext>
            </a:extLst>
          </p:cNvPr>
          <p:cNvSpPr/>
          <p:nvPr/>
        </p:nvSpPr>
        <p:spPr>
          <a:xfrm>
            <a:off x="6124498" y="2602415"/>
            <a:ext cx="762000" cy="45720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Review</a:t>
            </a:r>
            <a:endParaRPr lang="en-US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F6F6495-6EDE-BD46-AFC4-B453D3F9A214}"/>
              </a:ext>
            </a:extLst>
          </p:cNvPr>
          <p:cNvSpPr/>
          <p:nvPr/>
        </p:nvSpPr>
        <p:spPr>
          <a:xfrm>
            <a:off x="2533603" y="4224557"/>
            <a:ext cx="5715000" cy="4572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Feature</a:t>
            </a:r>
            <a:r>
              <a:rPr lang="zh-CN" altLang="en-US" sz="1400" dirty="0"/>
              <a:t> </a:t>
            </a:r>
            <a:r>
              <a:rPr lang="en-US" altLang="zh-CN" sz="1400" dirty="0"/>
              <a:t>Design</a:t>
            </a:r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56545C-5060-2940-A973-A30C7EEC2BEE}"/>
              </a:ext>
            </a:extLst>
          </p:cNvPr>
          <p:cNvSpPr txBox="1"/>
          <p:nvPr/>
        </p:nvSpPr>
        <p:spPr>
          <a:xfrm>
            <a:off x="2555567" y="3886200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4/1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067744-C6BE-CB43-8FEE-C4BF3C69C3C4}"/>
              </a:ext>
            </a:extLst>
          </p:cNvPr>
          <p:cNvSpPr txBox="1"/>
          <p:nvPr/>
        </p:nvSpPr>
        <p:spPr>
          <a:xfrm>
            <a:off x="8339880" y="3887491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5/5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338A493-13C3-D743-8AB6-15DA42297817}"/>
              </a:ext>
            </a:extLst>
          </p:cNvPr>
          <p:cNvSpPr/>
          <p:nvPr/>
        </p:nvSpPr>
        <p:spPr>
          <a:xfrm>
            <a:off x="8248603" y="4224557"/>
            <a:ext cx="808046" cy="4572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Review</a:t>
            </a:r>
            <a:endParaRPr lang="en-US" sz="14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886023A-FA36-2747-B405-099F54639C22}"/>
              </a:ext>
            </a:extLst>
          </p:cNvPr>
          <p:cNvSpPr/>
          <p:nvPr/>
        </p:nvSpPr>
        <p:spPr>
          <a:xfrm>
            <a:off x="10149467" y="4224557"/>
            <a:ext cx="685800" cy="457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KubeCon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Abstract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262AD9-EB3B-4E4C-A243-359F2C3F7B20}"/>
              </a:ext>
            </a:extLst>
          </p:cNvPr>
          <p:cNvSpPr txBox="1"/>
          <p:nvPr/>
        </p:nvSpPr>
        <p:spPr>
          <a:xfrm>
            <a:off x="10179621" y="3855225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5/23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0985D28-A3E3-9049-BB36-255B8F5765B0}"/>
              </a:ext>
            </a:extLst>
          </p:cNvPr>
          <p:cNvSpPr/>
          <p:nvPr/>
        </p:nvSpPr>
        <p:spPr>
          <a:xfrm>
            <a:off x="9067800" y="5715000"/>
            <a:ext cx="2163754" cy="457200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Release</a:t>
            </a:r>
            <a:r>
              <a:rPr lang="zh-CN" altLang="en-US" sz="1400" dirty="0"/>
              <a:t> </a:t>
            </a:r>
            <a:r>
              <a:rPr lang="en-US" altLang="zh-CN" sz="1400" dirty="0"/>
              <a:t>Planning</a:t>
            </a:r>
            <a:endParaRPr 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28574-C611-9842-9BFF-F64BEBFED3B4}"/>
              </a:ext>
            </a:extLst>
          </p:cNvPr>
          <p:cNvSpPr txBox="1"/>
          <p:nvPr/>
        </p:nvSpPr>
        <p:spPr>
          <a:xfrm>
            <a:off x="9056649" y="534566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5/6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1705AA67-6A33-1243-BC60-6D2CAF698AC0}"/>
              </a:ext>
            </a:extLst>
          </p:cNvPr>
          <p:cNvSpPr/>
          <p:nvPr/>
        </p:nvSpPr>
        <p:spPr>
          <a:xfrm>
            <a:off x="10982928" y="5486400"/>
            <a:ext cx="625492" cy="914400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D18F7BE-018B-BD4B-A051-FF0D1716534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533603" y="1230815"/>
            <a:ext cx="0" cy="541020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45B5320-3ECA-9B46-B4DA-FE6F1C6E5041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886498" y="2831015"/>
            <a:ext cx="0" cy="381000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F3A4A00-EA3A-CD4B-BE63-FD1B9E11779E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9056649" y="4453157"/>
            <a:ext cx="11151" cy="2360909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3B94FE7-D3CA-6A42-BC6A-E8B8F3108DCA}"/>
              </a:ext>
            </a:extLst>
          </p:cNvPr>
          <p:cNvSpPr txBox="1"/>
          <p:nvPr/>
        </p:nvSpPr>
        <p:spPr>
          <a:xfrm>
            <a:off x="10971777" y="5110822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[6,7,8]/30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184FBCF9-0277-F24E-B5B3-BBABB3180F5D}"/>
              </a:ext>
            </a:extLst>
          </p:cNvPr>
          <p:cNvSpPr/>
          <p:nvPr/>
        </p:nvSpPr>
        <p:spPr>
          <a:xfrm>
            <a:off x="2834736" y="2207423"/>
            <a:ext cx="975264" cy="45720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Community</a:t>
            </a:r>
          </a:p>
          <a:p>
            <a:pPr algn="ctr"/>
            <a:r>
              <a:rPr lang="en-US" altLang="zh-CN" sz="1050" dirty="0"/>
              <a:t>Review</a:t>
            </a:r>
            <a:endParaRPr lang="en-US" sz="105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34BC215-FCB7-1745-9D01-7F3F39D69C1C}"/>
              </a:ext>
            </a:extLst>
          </p:cNvPr>
          <p:cNvSpPr txBox="1"/>
          <p:nvPr/>
        </p:nvSpPr>
        <p:spPr>
          <a:xfrm>
            <a:off x="3009622" y="1835278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4/13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37AC606-B4A6-A84F-A5F7-7FEA5C370C20}"/>
              </a:ext>
            </a:extLst>
          </p:cNvPr>
          <p:cNvSpPr txBox="1"/>
          <p:nvPr/>
        </p:nvSpPr>
        <p:spPr>
          <a:xfrm>
            <a:off x="9565122" y="501134"/>
            <a:ext cx="2113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POC</a:t>
            </a:r>
            <a:r>
              <a:rPr lang="zh-CN" altLang="en-US" dirty="0">
                <a:hlinkClick r:id="rId2"/>
              </a:rPr>
              <a:t> </a:t>
            </a:r>
            <a:r>
              <a:rPr lang="en-US" altLang="zh-CN" dirty="0">
                <a:hlinkClick r:id="rId2"/>
              </a:rPr>
              <a:t>feature</a:t>
            </a:r>
            <a:r>
              <a:rPr lang="zh-CN" altLang="en-US" dirty="0">
                <a:hlinkClick r:id="rId2"/>
              </a:rPr>
              <a:t> </a:t>
            </a:r>
            <a:r>
              <a:rPr lang="en-US" altLang="zh-CN" dirty="0">
                <a:hlinkClick r:id="rId2"/>
              </a:rPr>
              <a:t>tracking</a:t>
            </a:r>
            <a:endParaRPr lang="en-US" dirty="0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5B4CD8D0-6622-5547-8896-882DFB16D01A}"/>
              </a:ext>
            </a:extLst>
          </p:cNvPr>
          <p:cNvSpPr/>
          <p:nvPr/>
        </p:nvSpPr>
        <p:spPr>
          <a:xfrm>
            <a:off x="6543598" y="3995957"/>
            <a:ext cx="685800" cy="457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Design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doc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draft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for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4/30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976D3AB-301A-A44B-945E-3F038256EEF5}"/>
              </a:ext>
            </a:extLst>
          </p:cNvPr>
          <p:cNvSpPr/>
          <p:nvPr/>
        </p:nvSpPr>
        <p:spPr>
          <a:xfrm>
            <a:off x="5440181" y="2204610"/>
            <a:ext cx="685800" cy="457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TSC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5FDA50A-DC6D-5942-A773-F74B9C8836FA}"/>
              </a:ext>
            </a:extLst>
          </p:cNvPr>
          <p:cNvSpPr txBox="1"/>
          <p:nvPr/>
        </p:nvSpPr>
        <p:spPr>
          <a:xfrm>
            <a:off x="5459353" y="1888894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4/27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5210EEC-1720-4748-8A77-4C7380801A84}"/>
              </a:ext>
            </a:extLst>
          </p:cNvPr>
          <p:cNvSpPr/>
          <p:nvPr/>
        </p:nvSpPr>
        <p:spPr>
          <a:xfrm>
            <a:off x="4003840" y="2204610"/>
            <a:ext cx="975264" cy="45720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Discussion</a:t>
            </a:r>
            <a:r>
              <a:rPr lang="zh-CN" altLang="en-US" sz="1050" dirty="0"/>
              <a:t> </a:t>
            </a:r>
            <a:r>
              <a:rPr lang="en-US" altLang="zh-CN" sz="1050" dirty="0"/>
              <a:t>with</a:t>
            </a:r>
            <a:r>
              <a:rPr lang="zh-CN" altLang="en-US" sz="1050" dirty="0"/>
              <a:t> </a:t>
            </a:r>
            <a:r>
              <a:rPr lang="en-US" altLang="zh-CN" sz="1050" dirty="0"/>
              <a:t>Liguang</a:t>
            </a:r>
            <a:endParaRPr lang="en-US" sz="105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D643DC-D300-184E-8BBD-5B76ECCD3FF4}"/>
              </a:ext>
            </a:extLst>
          </p:cNvPr>
          <p:cNvSpPr txBox="1"/>
          <p:nvPr/>
        </p:nvSpPr>
        <p:spPr>
          <a:xfrm>
            <a:off x="4178726" y="1832465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4/20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943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02089-5FBF-024E-A934-E130F7C14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Backup</a:t>
            </a:r>
            <a:r>
              <a:rPr lang="zh-CN" altLang="en-US" dirty="0"/>
              <a:t> </a:t>
            </a:r>
            <a:r>
              <a:rPr lang="en-US" altLang="zh-CN" dirty="0"/>
              <a:t>Slides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F8152-5FE4-244B-A71F-CC470A341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860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65787-7D49-154E-B778-A16B55AEF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altLang="zh-CN" sz="4000">
                <a:solidFill>
                  <a:srgbClr val="FFFFFF"/>
                </a:solidFill>
              </a:rPr>
              <a:t>Agenda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C1AE0-A368-B849-96E5-99029E1A8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endParaRPr lang="en-US" sz="3600" dirty="0"/>
          </a:p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Use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Cases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Requirements</a:t>
            </a:r>
          </a:p>
          <a:p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Edge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Modeling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Design</a:t>
            </a:r>
          </a:p>
          <a:p>
            <a:endParaRPr lang="en-US" altLang="zh-CN" sz="3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Progress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(POC,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timelines)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6891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riangle 60">
            <a:extLst>
              <a:ext uri="{FF2B5EF4-FFF2-40B4-BE49-F238E27FC236}">
                <a16:creationId xmlns:a16="http://schemas.microsoft.com/office/drawing/2014/main" id="{68930091-740B-FD4E-BCAF-56D841591E37}"/>
              </a:ext>
            </a:extLst>
          </p:cNvPr>
          <p:cNvSpPr/>
          <p:nvPr/>
        </p:nvSpPr>
        <p:spPr>
          <a:xfrm>
            <a:off x="2971800" y="560063"/>
            <a:ext cx="609600" cy="609600"/>
          </a:xfrm>
          <a:prstGeom prst="triangle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riangle 61">
            <a:extLst>
              <a:ext uri="{FF2B5EF4-FFF2-40B4-BE49-F238E27FC236}">
                <a16:creationId xmlns:a16="http://schemas.microsoft.com/office/drawing/2014/main" id="{2C23CB14-BDF6-BB4A-BBDD-842A36EC3F6E}"/>
              </a:ext>
            </a:extLst>
          </p:cNvPr>
          <p:cNvSpPr/>
          <p:nvPr/>
        </p:nvSpPr>
        <p:spPr>
          <a:xfrm>
            <a:off x="1740055" y="2671361"/>
            <a:ext cx="609600" cy="609600"/>
          </a:xfrm>
          <a:prstGeom prst="triangl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Triangle 62">
            <a:extLst>
              <a:ext uri="{FF2B5EF4-FFF2-40B4-BE49-F238E27FC236}">
                <a16:creationId xmlns:a16="http://schemas.microsoft.com/office/drawing/2014/main" id="{04D6CBEE-FDB0-A54D-847A-CFB7EEC6D8ED}"/>
              </a:ext>
            </a:extLst>
          </p:cNvPr>
          <p:cNvSpPr/>
          <p:nvPr/>
        </p:nvSpPr>
        <p:spPr>
          <a:xfrm>
            <a:off x="3289145" y="2671361"/>
            <a:ext cx="609600" cy="609600"/>
          </a:xfrm>
          <a:prstGeom prst="triangl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riangle 63">
            <a:extLst>
              <a:ext uri="{FF2B5EF4-FFF2-40B4-BE49-F238E27FC236}">
                <a16:creationId xmlns:a16="http://schemas.microsoft.com/office/drawing/2014/main" id="{8F4A7975-2A35-884C-8D55-73BA34B0F4C0}"/>
              </a:ext>
            </a:extLst>
          </p:cNvPr>
          <p:cNvSpPr/>
          <p:nvPr/>
        </p:nvSpPr>
        <p:spPr>
          <a:xfrm>
            <a:off x="2679545" y="1694235"/>
            <a:ext cx="609600" cy="609600"/>
          </a:xfrm>
          <a:prstGeom prst="triangl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6B3DACF-4338-DD4B-A8D5-4B3AB9C639B4}"/>
              </a:ext>
            </a:extLst>
          </p:cNvPr>
          <p:cNvCxnSpPr>
            <a:stCxn id="62" idx="0"/>
            <a:endCxn id="61" idx="3"/>
          </p:cNvCxnSpPr>
          <p:nvPr/>
        </p:nvCxnSpPr>
        <p:spPr>
          <a:xfrm flipV="1">
            <a:off x="2044855" y="1169663"/>
            <a:ext cx="1231745" cy="150169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6B2D2FB-EE24-D74F-A723-8D30E4950860}"/>
              </a:ext>
            </a:extLst>
          </p:cNvPr>
          <p:cNvCxnSpPr>
            <a:cxnSpLocks/>
            <a:stCxn id="63" idx="0"/>
            <a:endCxn id="61" idx="3"/>
          </p:cNvCxnSpPr>
          <p:nvPr/>
        </p:nvCxnSpPr>
        <p:spPr>
          <a:xfrm flipH="1" flipV="1">
            <a:off x="3276600" y="1169663"/>
            <a:ext cx="317345" cy="150169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BCB1753-2D6D-3C42-9162-B4DFDD19AC42}"/>
              </a:ext>
            </a:extLst>
          </p:cNvPr>
          <p:cNvCxnSpPr>
            <a:cxnSpLocks/>
            <a:stCxn id="64" idx="0"/>
            <a:endCxn id="61" idx="3"/>
          </p:cNvCxnSpPr>
          <p:nvPr/>
        </p:nvCxnSpPr>
        <p:spPr>
          <a:xfrm flipV="1">
            <a:off x="2984345" y="1169663"/>
            <a:ext cx="292255" cy="5245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riangle 89">
            <a:extLst>
              <a:ext uri="{FF2B5EF4-FFF2-40B4-BE49-F238E27FC236}">
                <a16:creationId xmlns:a16="http://schemas.microsoft.com/office/drawing/2014/main" id="{635B4D03-D5E5-6346-8483-911975EF9846}"/>
              </a:ext>
            </a:extLst>
          </p:cNvPr>
          <p:cNvSpPr/>
          <p:nvPr/>
        </p:nvSpPr>
        <p:spPr>
          <a:xfrm>
            <a:off x="4038600" y="2090104"/>
            <a:ext cx="609600" cy="609600"/>
          </a:xfrm>
          <a:prstGeom prst="triangl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38722F-E973-CF45-A21E-44D2BFB8375B}"/>
              </a:ext>
            </a:extLst>
          </p:cNvPr>
          <p:cNvCxnSpPr>
            <a:cxnSpLocks/>
            <a:stCxn id="90" idx="0"/>
            <a:endCxn id="61" idx="3"/>
          </p:cNvCxnSpPr>
          <p:nvPr/>
        </p:nvCxnSpPr>
        <p:spPr>
          <a:xfrm flipH="1" flipV="1">
            <a:off x="3276600" y="1169663"/>
            <a:ext cx="1066800" cy="92044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73199A17-6B04-A943-9E5D-9C817B2DAB60}"/>
              </a:ext>
            </a:extLst>
          </p:cNvPr>
          <p:cNvSpPr txBox="1"/>
          <p:nvPr/>
        </p:nvSpPr>
        <p:spPr>
          <a:xfrm>
            <a:off x="559519" y="3962400"/>
            <a:ext cx="5491875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Pros:</a:t>
            </a:r>
            <a:endParaRPr lang="en-US" altLang="zh-CN" sz="14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Edge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clusters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don’t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want/need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(or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can’t)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expose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endpoints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Cons: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Potentially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longer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plane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latency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Cannot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tolerate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connection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(red)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disconnect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EdgeCluster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always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requires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network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access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cloud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Higher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load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onto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plane</a:t>
            </a:r>
            <a:endParaRPr lang="en-US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26" name="Picture 2" descr="Designer Vector Workspace - Computer User Icon Png Clipart - Full Size  Clipart (#1264174) - PinClipart">
            <a:extLst>
              <a:ext uri="{FF2B5EF4-FFF2-40B4-BE49-F238E27FC236}">
                <a16:creationId xmlns:a16="http://schemas.microsoft.com/office/drawing/2014/main" id="{160400BE-3887-BB4F-98BD-D7921FA3D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96924"/>
            <a:ext cx="480132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5045B4C5-47B8-DC41-9966-AE7BCD1CF617}"/>
              </a:ext>
            </a:extLst>
          </p:cNvPr>
          <p:cNvCxnSpPr>
            <a:stCxn id="1026" idx="3"/>
            <a:endCxn id="61" idx="1"/>
          </p:cNvCxnSpPr>
          <p:nvPr/>
        </p:nvCxnSpPr>
        <p:spPr>
          <a:xfrm flipV="1">
            <a:off x="1318332" y="864863"/>
            <a:ext cx="1805868" cy="16727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69B0937-276B-2C46-A008-244DC7B8FC11}"/>
              </a:ext>
            </a:extLst>
          </p:cNvPr>
          <p:cNvCxnSpPr>
            <a:cxnSpLocks/>
          </p:cNvCxnSpPr>
          <p:nvPr/>
        </p:nvCxnSpPr>
        <p:spPr>
          <a:xfrm flipH="1">
            <a:off x="2022962" y="1248528"/>
            <a:ext cx="1113783" cy="1311786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05874851-FD37-F64E-B4F0-B48FCC85362E}"/>
              </a:ext>
            </a:extLst>
          </p:cNvPr>
          <p:cNvSpPr txBox="1"/>
          <p:nvPr/>
        </p:nvSpPr>
        <p:spPr>
          <a:xfrm>
            <a:off x="6051395" y="3962659"/>
            <a:ext cx="59882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Pros:</a:t>
            </a:r>
            <a:endParaRPr lang="en-US" altLang="zh-CN" sz="14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Flexible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endpoints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sym typeface="Wingdings" pitchFamily="2" charset="2"/>
              </a:rPr>
              <a:t>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sym typeface="Wingdings" pitchFamily="2" charset="2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sym typeface="Wingdings" pitchFamily="2" charset="2"/>
              </a:rPr>
              <a:t>lower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sym typeface="Wingdings" pitchFamily="2" charset="2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sym typeface="Wingdings" pitchFamily="2" charset="2"/>
              </a:rPr>
              <a:t>control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sym typeface="Wingdings" pitchFamily="2" charset="2"/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  <a:sym typeface="Wingdings" pitchFamily="2" charset="2"/>
              </a:rPr>
              <a:t>latency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  <a:sym typeface="Wingdings" pitchFamily="2" charset="2"/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(as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close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to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cluster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as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possible)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Better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toleration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connection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disconnect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EdgeCluster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doesn’t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always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requires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network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access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endParaRPr lang="en-US" altLang="zh-CN" sz="14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Lower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load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onto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plane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Cons: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Complex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plane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Requires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EdgeCluster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expose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85000"/>
                  </a:schemeClr>
                </a:solidFill>
              </a:rPr>
              <a:t>endpoints</a:t>
            </a:r>
            <a:r>
              <a:rPr lang="zh-CN" altLang="en-US" sz="1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(fall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back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to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mode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1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if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not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possible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at</a:t>
            </a:r>
            <a:r>
              <a:rPr lang="zh-CN" altLang="en-US" sz="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800" dirty="0">
                <a:solidFill>
                  <a:schemeClr val="bg1">
                    <a:lumMod val="85000"/>
                  </a:schemeClr>
                </a:solidFill>
              </a:rPr>
              <a:t>all)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FF8AFE8A-EE82-974B-B108-6B3E104A7A2B}"/>
              </a:ext>
            </a:extLst>
          </p:cNvPr>
          <p:cNvSpPr txBox="1"/>
          <p:nvPr/>
        </p:nvSpPr>
        <p:spPr>
          <a:xfrm>
            <a:off x="650103" y="128593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Mode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endParaRPr lang="en-US" dirty="0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AB0FC2C-3FDF-8B42-9C7C-148165F07ED5}"/>
              </a:ext>
            </a:extLst>
          </p:cNvPr>
          <p:cNvSpPr txBox="1"/>
          <p:nvPr/>
        </p:nvSpPr>
        <p:spPr>
          <a:xfrm>
            <a:off x="1798464" y="634500"/>
            <a:ext cx="5934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accent6">
                    <a:lumMod val="75000"/>
                  </a:schemeClr>
                </a:solidFill>
              </a:rPr>
              <a:t>control</a:t>
            </a:r>
            <a:endParaRPr lang="en-US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24008050-D683-ED41-9688-3FC1B43EB86A}"/>
              </a:ext>
            </a:extLst>
          </p:cNvPr>
          <p:cNvSpPr txBox="1"/>
          <p:nvPr/>
        </p:nvSpPr>
        <p:spPr>
          <a:xfrm>
            <a:off x="2772416" y="2243155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c1</a:t>
            </a:r>
            <a:endParaRPr lang="en-US" sz="1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03FF724-82B8-8044-BD15-AEA4B28E27B9}"/>
              </a:ext>
            </a:extLst>
          </p:cNvPr>
          <p:cNvSpPr txBox="1"/>
          <p:nvPr/>
        </p:nvSpPr>
        <p:spPr>
          <a:xfrm>
            <a:off x="1869166" y="3280961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c11</a:t>
            </a:r>
            <a:endParaRPr lang="en-US" sz="1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E638B511-C4B5-7B43-BD6D-01AB9486EA9A}"/>
              </a:ext>
            </a:extLst>
          </p:cNvPr>
          <p:cNvSpPr txBox="1"/>
          <p:nvPr/>
        </p:nvSpPr>
        <p:spPr>
          <a:xfrm>
            <a:off x="3418256" y="3283562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c12</a:t>
            </a:r>
            <a:endParaRPr lang="en-US" sz="1400" dirty="0"/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CF4C45EC-12A4-264B-AC99-6E45DAC9A4E8}"/>
              </a:ext>
            </a:extLst>
          </p:cNvPr>
          <p:cNvSpPr txBox="1"/>
          <p:nvPr/>
        </p:nvSpPr>
        <p:spPr>
          <a:xfrm>
            <a:off x="4169512" y="2648404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c2</a:t>
            </a:r>
            <a:endParaRPr lang="en-US" sz="1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73AC23C-32FD-704F-9FBB-BEBD5538A027}"/>
              </a:ext>
            </a:extLst>
          </p:cNvPr>
          <p:cNvSpPr txBox="1"/>
          <p:nvPr/>
        </p:nvSpPr>
        <p:spPr>
          <a:xfrm>
            <a:off x="3593945" y="414355"/>
            <a:ext cx="5902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/>
              <a:t>/c1/c11</a:t>
            </a:r>
          </a:p>
          <a:p>
            <a:r>
              <a:rPr lang="en-US" altLang="zh-CN" sz="1000" dirty="0"/>
              <a:t>/c1/c12</a:t>
            </a:r>
          </a:p>
          <a:p>
            <a:r>
              <a:rPr lang="en-US" altLang="zh-CN" sz="1000" dirty="0"/>
              <a:t>/c2</a:t>
            </a:r>
            <a:endParaRPr lang="en-US" sz="1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9122547-5DCF-A54A-B7E8-EDB2EA7739EE}"/>
              </a:ext>
            </a:extLst>
          </p:cNvPr>
          <p:cNvGrpSpPr/>
          <p:nvPr/>
        </p:nvGrpSpPr>
        <p:grpSpPr>
          <a:xfrm>
            <a:off x="6781800" y="128593"/>
            <a:ext cx="4539930" cy="3529007"/>
            <a:chOff x="6781800" y="128593"/>
            <a:chExt cx="4539930" cy="3529007"/>
          </a:xfrm>
        </p:grpSpPr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DF5F754A-9FFE-FE4C-8968-B3C3BD21C186}"/>
                </a:ext>
              </a:extLst>
            </p:cNvPr>
            <p:cNvSpPr txBox="1"/>
            <p:nvPr/>
          </p:nvSpPr>
          <p:spPr>
            <a:xfrm>
              <a:off x="7021866" y="128593"/>
              <a:ext cx="9733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Mode</a:t>
              </a:r>
              <a:r>
                <a:rPr lang="zh-CN" altLang="en-US" dirty="0"/>
                <a:t> </a:t>
              </a:r>
              <a:r>
                <a:rPr lang="en-US" altLang="zh-CN" dirty="0"/>
                <a:t>2:</a:t>
              </a:r>
              <a:endParaRPr lang="en-US" dirty="0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C69B0D7-74C3-EF48-818E-D92C823AA852}"/>
                </a:ext>
              </a:extLst>
            </p:cNvPr>
            <p:cNvGrpSpPr/>
            <p:nvPr/>
          </p:nvGrpSpPr>
          <p:grpSpPr>
            <a:xfrm>
              <a:off x="6781800" y="411871"/>
              <a:ext cx="4539930" cy="3245729"/>
              <a:chOff x="6781800" y="411871"/>
              <a:chExt cx="4539930" cy="3245729"/>
            </a:xfrm>
          </p:grpSpPr>
          <p:sp>
            <p:nvSpPr>
              <p:cNvPr id="117" name="Triangle 116">
                <a:extLst>
                  <a:ext uri="{FF2B5EF4-FFF2-40B4-BE49-F238E27FC236}">
                    <a16:creationId xmlns:a16="http://schemas.microsoft.com/office/drawing/2014/main" id="{007BEB53-934B-5B4E-B346-32AE31A86DF4}"/>
                  </a:ext>
                </a:extLst>
              </p:cNvPr>
              <p:cNvSpPr/>
              <p:nvPr/>
            </p:nvSpPr>
            <p:spPr>
              <a:xfrm>
                <a:off x="9295321" y="576790"/>
                <a:ext cx="609600" cy="6096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iangle 117">
                <a:extLst>
                  <a:ext uri="{FF2B5EF4-FFF2-40B4-BE49-F238E27FC236}">
                    <a16:creationId xmlns:a16="http://schemas.microsoft.com/office/drawing/2014/main" id="{D45106CA-06A0-D04D-A66F-FDBBA4AB3F0D}"/>
                  </a:ext>
                </a:extLst>
              </p:cNvPr>
              <p:cNvSpPr/>
              <p:nvPr/>
            </p:nvSpPr>
            <p:spPr>
              <a:xfrm>
                <a:off x="8063576" y="2688088"/>
                <a:ext cx="609600" cy="609600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iangle 118">
                <a:extLst>
                  <a:ext uri="{FF2B5EF4-FFF2-40B4-BE49-F238E27FC236}">
                    <a16:creationId xmlns:a16="http://schemas.microsoft.com/office/drawing/2014/main" id="{515CDF49-E407-CF4A-9F29-F811081BEB2A}"/>
                  </a:ext>
                </a:extLst>
              </p:cNvPr>
              <p:cNvSpPr/>
              <p:nvPr/>
            </p:nvSpPr>
            <p:spPr>
              <a:xfrm>
                <a:off x="9612666" y="2688088"/>
                <a:ext cx="609600" cy="609600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iangle 119">
                <a:extLst>
                  <a:ext uri="{FF2B5EF4-FFF2-40B4-BE49-F238E27FC236}">
                    <a16:creationId xmlns:a16="http://schemas.microsoft.com/office/drawing/2014/main" id="{325F6162-7958-4B4E-8C55-098465CFD2EF}"/>
                  </a:ext>
                </a:extLst>
              </p:cNvPr>
              <p:cNvSpPr/>
              <p:nvPr/>
            </p:nvSpPr>
            <p:spPr>
              <a:xfrm>
                <a:off x="9003066" y="1710962"/>
                <a:ext cx="609600" cy="609600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523AC89D-4D9F-8646-A339-5981DB722A97}"/>
                  </a:ext>
                </a:extLst>
              </p:cNvPr>
              <p:cNvCxnSpPr>
                <a:cxnSpLocks/>
                <a:stCxn id="118" idx="0"/>
                <a:endCxn id="120" idx="3"/>
              </p:cNvCxnSpPr>
              <p:nvPr/>
            </p:nvCxnSpPr>
            <p:spPr>
              <a:xfrm flipV="1">
                <a:off x="8368376" y="2320562"/>
                <a:ext cx="939490" cy="367526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EE8BF76E-7ADE-434A-98EF-6C93C1509A8A}"/>
                  </a:ext>
                </a:extLst>
              </p:cNvPr>
              <p:cNvCxnSpPr>
                <a:cxnSpLocks/>
                <a:stCxn id="119" idx="0"/>
                <a:endCxn id="120" idx="3"/>
              </p:cNvCxnSpPr>
              <p:nvPr/>
            </p:nvCxnSpPr>
            <p:spPr>
              <a:xfrm flipH="1" flipV="1">
                <a:off x="9307866" y="2320562"/>
                <a:ext cx="609600" cy="367526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0CDD4C6A-B18B-0842-BEBC-A2032BD1FA31}"/>
                  </a:ext>
                </a:extLst>
              </p:cNvPr>
              <p:cNvCxnSpPr>
                <a:cxnSpLocks/>
                <a:stCxn id="120" idx="0"/>
                <a:endCxn id="117" idx="3"/>
              </p:cNvCxnSpPr>
              <p:nvPr/>
            </p:nvCxnSpPr>
            <p:spPr>
              <a:xfrm flipV="1">
                <a:off x="9307866" y="1186390"/>
                <a:ext cx="292255" cy="524572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4" name="Triangle 123">
                <a:extLst>
                  <a:ext uri="{FF2B5EF4-FFF2-40B4-BE49-F238E27FC236}">
                    <a16:creationId xmlns:a16="http://schemas.microsoft.com/office/drawing/2014/main" id="{0B59F28B-E631-CB43-B4C7-7DF5B3D4C770}"/>
                  </a:ext>
                </a:extLst>
              </p:cNvPr>
              <p:cNvSpPr/>
              <p:nvPr/>
            </p:nvSpPr>
            <p:spPr>
              <a:xfrm>
                <a:off x="10362121" y="2106831"/>
                <a:ext cx="609600" cy="609600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5C5847DF-9A50-3449-A81B-F16F432509D6}"/>
                  </a:ext>
                </a:extLst>
              </p:cNvPr>
              <p:cNvCxnSpPr>
                <a:cxnSpLocks/>
                <a:stCxn id="124" idx="0"/>
                <a:endCxn id="117" idx="3"/>
              </p:cNvCxnSpPr>
              <p:nvPr/>
            </p:nvCxnSpPr>
            <p:spPr>
              <a:xfrm flipH="1" flipV="1">
                <a:off x="9600121" y="1186390"/>
                <a:ext cx="1066800" cy="920441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8" name="Picture 2" descr="Designer Vector Workspace - Computer User Icon Png Clipart - Full Size  Clipart (#1264174) - PinClipart">
                <a:extLst>
                  <a:ext uri="{FF2B5EF4-FFF2-40B4-BE49-F238E27FC236}">
                    <a16:creationId xmlns:a16="http://schemas.microsoft.com/office/drawing/2014/main" id="{AE07A4A1-7A23-CE4E-B0A1-CDF89B8974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81800" y="2808222"/>
                <a:ext cx="480132" cy="3693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39" name="Straight Arrow Connector 138">
                <a:extLst>
                  <a:ext uri="{FF2B5EF4-FFF2-40B4-BE49-F238E27FC236}">
                    <a16:creationId xmlns:a16="http://schemas.microsoft.com/office/drawing/2014/main" id="{DA387ABC-8EA2-854B-98DC-C48946F5B547}"/>
                  </a:ext>
                </a:extLst>
              </p:cNvPr>
              <p:cNvCxnSpPr>
                <a:cxnSpLocks/>
                <a:stCxn id="138" idx="3"/>
                <a:endCxn id="118" idx="1"/>
              </p:cNvCxnSpPr>
              <p:nvPr/>
            </p:nvCxnSpPr>
            <p:spPr>
              <a:xfrm>
                <a:off x="7261932" y="2992888"/>
                <a:ext cx="954044" cy="0"/>
              </a:xfrm>
              <a:prstGeom prst="straightConnector1">
                <a:avLst/>
              </a:prstGeom>
              <a:ln w="19050">
                <a:solidFill>
                  <a:schemeClr val="accent6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Arrow Connector 142">
                <a:extLst>
                  <a:ext uri="{FF2B5EF4-FFF2-40B4-BE49-F238E27FC236}">
                    <a16:creationId xmlns:a16="http://schemas.microsoft.com/office/drawing/2014/main" id="{86BA47D3-1723-884B-BBF2-00D6BC64D31C}"/>
                  </a:ext>
                </a:extLst>
              </p:cNvPr>
              <p:cNvCxnSpPr>
                <a:cxnSpLocks/>
                <a:stCxn id="138" idx="3"/>
                <a:endCxn id="117" idx="1"/>
              </p:cNvCxnSpPr>
              <p:nvPr/>
            </p:nvCxnSpPr>
            <p:spPr>
              <a:xfrm flipV="1">
                <a:off x="7261932" y="881590"/>
                <a:ext cx="2185789" cy="2111298"/>
              </a:xfrm>
              <a:prstGeom prst="straightConnector1">
                <a:avLst/>
              </a:prstGeom>
              <a:ln w="19050">
                <a:solidFill>
                  <a:schemeClr val="accent6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Arrow Connector 147">
                <a:extLst>
                  <a:ext uri="{FF2B5EF4-FFF2-40B4-BE49-F238E27FC236}">
                    <a16:creationId xmlns:a16="http://schemas.microsoft.com/office/drawing/2014/main" id="{4319AC15-3E6B-9447-BC78-7A769B6EDB41}"/>
                  </a:ext>
                </a:extLst>
              </p:cNvPr>
              <p:cNvCxnSpPr>
                <a:cxnSpLocks/>
                <a:stCxn id="138" idx="3"/>
                <a:endCxn id="120" idx="1"/>
              </p:cNvCxnSpPr>
              <p:nvPr/>
            </p:nvCxnSpPr>
            <p:spPr>
              <a:xfrm flipV="1">
                <a:off x="7261932" y="2015762"/>
                <a:ext cx="1893534" cy="977126"/>
              </a:xfrm>
              <a:prstGeom prst="straightConnector1">
                <a:avLst/>
              </a:prstGeom>
              <a:ln w="19050">
                <a:solidFill>
                  <a:schemeClr val="accent6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FA8D9EBC-C449-8844-A43A-3FBDC36D5C9D}"/>
                  </a:ext>
                </a:extLst>
              </p:cNvPr>
              <p:cNvSpPr txBox="1"/>
              <p:nvPr/>
            </p:nvSpPr>
            <p:spPr>
              <a:xfrm>
                <a:off x="7442238" y="2677417"/>
                <a:ext cx="675185" cy="261610"/>
              </a:xfrm>
              <a:prstGeom prst="rect">
                <a:avLst/>
              </a:prstGeom>
              <a:solidFill>
                <a:schemeClr val="bg1">
                  <a:alpha val="82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accent6">
                        <a:lumMod val="75000"/>
                      </a:schemeClr>
                    </a:solidFill>
                  </a:rPr>
                  <a:t>Control?</a:t>
                </a:r>
                <a:endParaRPr lang="en-US" sz="11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D32F17E1-DE6E-6A4B-8069-95F77DC2CDAD}"/>
                  </a:ext>
                </a:extLst>
              </p:cNvPr>
              <p:cNvSpPr txBox="1"/>
              <p:nvPr/>
            </p:nvSpPr>
            <p:spPr>
              <a:xfrm>
                <a:off x="9106420" y="2309416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c1</a:t>
                </a:r>
                <a:endParaRPr lang="en-US" sz="1400" dirty="0"/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4C3EB9FC-3B05-A840-A161-6B0DB46F3B18}"/>
                  </a:ext>
                </a:extLst>
              </p:cNvPr>
              <p:cNvSpPr txBox="1"/>
              <p:nvPr/>
            </p:nvSpPr>
            <p:spPr>
              <a:xfrm>
                <a:off x="8203170" y="3347222"/>
                <a:ext cx="44275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c11</a:t>
                </a:r>
                <a:endParaRPr lang="en-US" sz="1400" dirty="0"/>
              </a:p>
            </p:txBody>
          </p: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E66134BE-E0C0-DB46-9E50-86267C747418}"/>
                  </a:ext>
                </a:extLst>
              </p:cNvPr>
              <p:cNvSpPr txBox="1"/>
              <p:nvPr/>
            </p:nvSpPr>
            <p:spPr>
              <a:xfrm>
                <a:off x="9752260" y="3349823"/>
                <a:ext cx="44275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c12</a:t>
                </a:r>
                <a:endParaRPr lang="en-US" sz="1400" dirty="0"/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251D03A9-CCED-444B-AFDE-E2F02B30CD83}"/>
                  </a:ext>
                </a:extLst>
              </p:cNvPr>
              <p:cNvSpPr txBox="1"/>
              <p:nvPr/>
            </p:nvSpPr>
            <p:spPr>
              <a:xfrm>
                <a:off x="10503516" y="271466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c2</a:t>
                </a:r>
                <a:endParaRPr lang="en-US" sz="1400" dirty="0"/>
              </a:p>
            </p:txBody>
          </p: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ACF1A5BD-3825-4148-81F0-2F4DE3D7FF63}"/>
                  </a:ext>
                </a:extLst>
              </p:cNvPr>
              <p:cNvSpPr txBox="1"/>
              <p:nvPr/>
            </p:nvSpPr>
            <p:spPr>
              <a:xfrm>
                <a:off x="9838408" y="411871"/>
                <a:ext cx="59022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/>
                  <a:t>/c1/c11</a:t>
                </a:r>
              </a:p>
              <a:p>
                <a:r>
                  <a:rPr lang="en-US" altLang="zh-CN" sz="1000" dirty="0"/>
                  <a:t>/c1/c12</a:t>
                </a:r>
              </a:p>
              <a:p>
                <a:r>
                  <a:rPr lang="en-US" altLang="zh-CN" sz="1000" dirty="0"/>
                  <a:t>/c2</a:t>
                </a:r>
                <a:endParaRPr lang="en-US" sz="1000" dirty="0"/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38D5522F-A857-BF48-8D2B-178C19E1D5D7}"/>
                  </a:ext>
                </a:extLst>
              </p:cNvPr>
              <p:cNvSpPr txBox="1"/>
              <p:nvPr/>
            </p:nvSpPr>
            <p:spPr>
              <a:xfrm>
                <a:off x="9542106" y="1743398"/>
                <a:ext cx="420308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/>
                  <a:t>/c11</a:t>
                </a:r>
              </a:p>
              <a:p>
                <a:r>
                  <a:rPr lang="en-US" altLang="zh-CN" sz="1000" dirty="0"/>
                  <a:t>/c12</a:t>
                </a:r>
              </a:p>
              <a:p>
                <a:r>
                  <a:rPr lang="en-US" altLang="zh-CN" sz="1000" dirty="0"/>
                  <a:t>……</a:t>
                </a:r>
                <a:r>
                  <a:rPr lang="zh-CN" altLang="en-US" sz="1000" dirty="0"/>
                  <a:t> </a:t>
                </a:r>
                <a:endParaRPr lang="en-US" altLang="zh-CN" sz="1000" dirty="0"/>
              </a:p>
            </p:txBody>
          </p: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78E622AD-12F6-094F-AA4F-B933CC0BB54D}"/>
                  </a:ext>
                </a:extLst>
              </p:cNvPr>
              <p:cNvSpPr txBox="1"/>
              <p:nvPr/>
            </p:nvSpPr>
            <p:spPr>
              <a:xfrm>
                <a:off x="10901422" y="2141759"/>
                <a:ext cx="420308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/>
                  <a:t>/c21</a:t>
                </a:r>
              </a:p>
              <a:p>
                <a:r>
                  <a:rPr lang="en-US" altLang="zh-CN" sz="1000" dirty="0"/>
                  <a:t>/c22</a:t>
                </a:r>
              </a:p>
              <a:p>
                <a:r>
                  <a:rPr lang="en-US" altLang="zh-CN" sz="1000" dirty="0"/>
                  <a:t>……</a:t>
                </a:r>
              </a:p>
            </p:txBody>
          </p:sp>
        </p:grp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70D2A8FC-4CA3-2E46-B166-044F476BB6D5}"/>
              </a:ext>
            </a:extLst>
          </p:cNvPr>
          <p:cNvSpPr txBox="1"/>
          <p:nvPr/>
        </p:nvSpPr>
        <p:spPr>
          <a:xfrm>
            <a:off x="1371600" y="6400800"/>
            <a:ext cx="3060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for:</a:t>
            </a:r>
            <a:r>
              <a:rPr lang="zh-CN" altLang="en-US" dirty="0"/>
              <a:t> </a:t>
            </a:r>
            <a:r>
              <a:rPr lang="en-US" altLang="zh-CN" dirty="0"/>
              <a:t>“Clusters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internet”</a:t>
            </a:r>
            <a:endParaRPr lang="en-US" dirty="0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63956DB-537D-9A41-AF32-CE2658335CD8}"/>
              </a:ext>
            </a:extLst>
          </p:cNvPr>
          <p:cNvSpPr txBox="1"/>
          <p:nvPr/>
        </p:nvSpPr>
        <p:spPr>
          <a:xfrm>
            <a:off x="7328923" y="6400800"/>
            <a:ext cx="421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for:</a:t>
            </a:r>
            <a:r>
              <a:rPr lang="zh-CN" altLang="en-US" dirty="0"/>
              <a:t> </a:t>
            </a:r>
            <a:r>
              <a:rPr lang="en-US" altLang="zh-CN" dirty="0"/>
              <a:t>“Clusters</a:t>
            </a:r>
            <a:r>
              <a:rPr lang="zh-CN" altLang="en-US" dirty="0"/>
              <a:t> </a:t>
            </a:r>
            <a:r>
              <a:rPr lang="en-US" altLang="zh-CN" dirty="0"/>
              <a:t>on-prem</a:t>
            </a:r>
            <a:r>
              <a:rPr lang="zh-CN" altLang="en-US" dirty="0"/>
              <a:t> </a:t>
            </a:r>
            <a:r>
              <a:rPr lang="en-US" altLang="zh-CN" dirty="0"/>
              <a:t>within</a:t>
            </a:r>
            <a:r>
              <a:rPr lang="zh-CN" altLang="en-US" dirty="0"/>
              <a:t> </a:t>
            </a:r>
            <a:r>
              <a:rPr lang="en-US" altLang="zh-CN" dirty="0"/>
              <a:t>firewall”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3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1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1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1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500" fill="hold"/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500" fill="hold"/>
                                        <p:tgtEl>
                                          <p:spTgt spid="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500" fill="hold"/>
                                        <p:tgtEl>
                                          <p:spTgt spid="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500" fill="hold"/>
                                        <p:tgtEl>
                                          <p:spTgt spid="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500" fill="hold"/>
                                        <p:tgtEl>
                                          <p:spTgt spid="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500" fill="hold"/>
                                        <p:tgtEl>
                                          <p:spTgt spid="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/>
      <p:bldP spid="17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FB13020-FDE3-D846-A378-EC2C7BBC1657}"/>
              </a:ext>
            </a:extLst>
          </p:cNvPr>
          <p:cNvSpPr/>
          <p:nvPr/>
        </p:nvSpPr>
        <p:spPr>
          <a:xfrm>
            <a:off x="5112684" y="433987"/>
            <a:ext cx="3505200" cy="2366941"/>
          </a:xfrm>
          <a:prstGeom prst="roundRect">
            <a:avLst/>
          </a:prstGeom>
          <a:solidFill>
            <a:srgbClr val="FFF3CC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75830F4-6819-8642-AED4-0C36962F80A2}"/>
              </a:ext>
            </a:extLst>
          </p:cNvPr>
          <p:cNvSpPr/>
          <p:nvPr/>
        </p:nvSpPr>
        <p:spPr>
          <a:xfrm>
            <a:off x="5537227" y="1210275"/>
            <a:ext cx="2590800" cy="302297"/>
          </a:xfrm>
          <a:prstGeom prst="roundRect">
            <a:avLst/>
          </a:prstGeom>
          <a:solidFill>
            <a:srgbClr val="FFD965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Edge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Controller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AEC67C9-22A7-F847-AD93-80B9910AFA90}"/>
              </a:ext>
            </a:extLst>
          </p:cNvPr>
          <p:cNvSpPr/>
          <p:nvPr/>
        </p:nvSpPr>
        <p:spPr>
          <a:xfrm>
            <a:off x="5537227" y="1619615"/>
            <a:ext cx="2590800" cy="302297"/>
          </a:xfrm>
          <a:prstGeom prst="roundRect">
            <a:avLst/>
          </a:prstGeom>
          <a:solidFill>
            <a:srgbClr val="FFD965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Device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Controller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0493084-D349-604A-A15B-92E501F68551}"/>
              </a:ext>
            </a:extLst>
          </p:cNvPr>
          <p:cNvSpPr/>
          <p:nvPr/>
        </p:nvSpPr>
        <p:spPr>
          <a:xfrm>
            <a:off x="5537227" y="2352094"/>
            <a:ext cx="2590800" cy="294199"/>
          </a:xfrm>
          <a:prstGeom prst="roundRect">
            <a:avLst/>
          </a:prstGeom>
          <a:solidFill>
            <a:srgbClr val="FFD965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Cloud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Hub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50E0D6-0A3B-2F42-A428-29FC8AD4BCF4}"/>
              </a:ext>
            </a:extLst>
          </p:cNvPr>
          <p:cNvSpPr txBox="1"/>
          <p:nvPr/>
        </p:nvSpPr>
        <p:spPr>
          <a:xfrm>
            <a:off x="5255201" y="471970"/>
            <a:ext cx="1217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Cloud</a:t>
            </a:r>
            <a:r>
              <a:rPr lang="zh-CN" altLang="en-US" dirty="0"/>
              <a:t> </a:t>
            </a:r>
            <a:r>
              <a:rPr lang="en-US" altLang="zh-CN" dirty="0"/>
              <a:t>Core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000600F-49D7-E04B-AB59-A0C4ED618228}"/>
              </a:ext>
            </a:extLst>
          </p:cNvPr>
          <p:cNvSpPr/>
          <p:nvPr/>
        </p:nvSpPr>
        <p:spPr>
          <a:xfrm>
            <a:off x="5417484" y="879285"/>
            <a:ext cx="2895600" cy="1228917"/>
          </a:xfrm>
          <a:prstGeom prst="roundRect">
            <a:avLst/>
          </a:prstGeom>
          <a:noFill/>
          <a:ln w="158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272B74-9B04-DF40-956F-641A36D147BB}"/>
              </a:ext>
            </a:extLst>
          </p:cNvPr>
          <p:cNvSpPr txBox="1"/>
          <p:nvPr/>
        </p:nvSpPr>
        <p:spPr>
          <a:xfrm>
            <a:off x="5457608" y="914524"/>
            <a:ext cx="986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Controllers</a:t>
            </a:r>
            <a:endParaRPr lang="en-US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88ABD68-AE37-F04B-8EEB-C14D95918B71}"/>
              </a:ext>
            </a:extLst>
          </p:cNvPr>
          <p:cNvSpPr/>
          <p:nvPr/>
        </p:nvSpPr>
        <p:spPr>
          <a:xfrm>
            <a:off x="3733800" y="3199584"/>
            <a:ext cx="8045548" cy="2569029"/>
          </a:xfrm>
          <a:prstGeom prst="roundRect">
            <a:avLst/>
          </a:prstGeom>
          <a:solidFill>
            <a:srgbClr val="FFF3CC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2CD11C7-CFE6-D44B-BA4C-A844A2939FA5}"/>
              </a:ext>
            </a:extLst>
          </p:cNvPr>
          <p:cNvSpPr/>
          <p:nvPr/>
        </p:nvSpPr>
        <p:spPr>
          <a:xfrm>
            <a:off x="4440575" y="4374054"/>
            <a:ext cx="2080973" cy="381000"/>
          </a:xfrm>
          <a:prstGeom prst="roundRect">
            <a:avLst/>
          </a:prstGeom>
          <a:solidFill>
            <a:srgbClr val="FFD965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MetaManager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0E99DF6-779F-0C4E-A1DA-89768152D31D}"/>
              </a:ext>
            </a:extLst>
          </p:cNvPr>
          <p:cNvSpPr/>
          <p:nvPr/>
        </p:nvSpPr>
        <p:spPr>
          <a:xfrm>
            <a:off x="7756574" y="4374054"/>
            <a:ext cx="2080973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Device</a:t>
            </a:r>
            <a:r>
              <a:rPr lang="zh-CN" altLang="en-US" sz="1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Twin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DE99205-5565-9646-B527-FE1D08B46ED2}"/>
              </a:ext>
            </a:extLst>
          </p:cNvPr>
          <p:cNvSpPr/>
          <p:nvPr/>
        </p:nvSpPr>
        <p:spPr>
          <a:xfrm>
            <a:off x="5004832" y="3541714"/>
            <a:ext cx="3581400" cy="381000"/>
          </a:xfrm>
          <a:prstGeom prst="roundRect">
            <a:avLst/>
          </a:prstGeom>
          <a:solidFill>
            <a:srgbClr val="FFD965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Edge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Hub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3269C4-81B7-7A41-AFE3-9374CE2214C6}"/>
              </a:ext>
            </a:extLst>
          </p:cNvPr>
          <p:cNvSpPr txBox="1"/>
          <p:nvPr/>
        </p:nvSpPr>
        <p:spPr>
          <a:xfrm>
            <a:off x="3876318" y="3237567"/>
            <a:ext cx="1128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Core</a:t>
            </a:r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F3B6E34-E1D4-6445-9AA5-EAF2975EC104}"/>
              </a:ext>
            </a:extLst>
          </p:cNvPr>
          <p:cNvSpPr/>
          <p:nvPr/>
        </p:nvSpPr>
        <p:spPr>
          <a:xfrm>
            <a:off x="4299857" y="4157239"/>
            <a:ext cx="5862961" cy="837016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0B931CE-6C44-CB48-8011-1279C4805233}"/>
              </a:ext>
            </a:extLst>
          </p:cNvPr>
          <p:cNvSpPr/>
          <p:nvPr/>
        </p:nvSpPr>
        <p:spPr>
          <a:xfrm>
            <a:off x="5607148" y="5218114"/>
            <a:ext cx="2080973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Edged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Can 19">
            <a:extLst>
              <a:ext uri="{FF2B5EF4-FFF2-40B4-BE49-F238E27FC236}">
                <a16:creationId xmlns:a16="http://schemas.microsoft.com/office/drawing/2014/main" id="{44D98A08-0D1A-7B4C-963C-E912B2D3090A}"/>
              </a:ext>
            </a:extLst>
          </p:cNvPr>
          <p:cNvSpPr/>
          <p:nvPr/>
        </p:nvSpPr>
        <p:spPr>
          <a:xfrm>
            <a:off x="2153865" y="4283777"/>
            <a:ext cx="970335" cy="561553"/>
          </a:xfrm>
          <a:prstGeom prst="can">
            <a:avLst/>
          </a:prstGeom>
          <a:solidFill>
            <a:srgbClr val="93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SQLite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D006504-6B3B-014F-9174-F160BA4A9DC9}"/>
              </a:ext>
            </a:extLst>
          </p:cNvPr>
          <p:cNvSpPr/>
          <p:nvPr/>
        </p:nvSpPr>
        <p:spPr>
          <a:xfrm>
            <a:off x="8081845" y="5187175"/>
            <a:ext cx="2080973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EventBus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F86ED4D-4944-5243-AC2F-905A790A50B0}"/>
              </a:ext>
            </a:extLst>
          </p:cNvPr>
          <p:cNvSpPr/>
          <p:nvPr/>
        </p:nvSpPr>
        <p:spPr>
          <a:xfrm>
            <a:off x="10353978" y="4564554"/>
            <a:ext cx="1113252" cy="3810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</a:rPr>
              <a:t>ServiceBus</a:t>
            </a:r>
            <a:endParaRPr 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Up-Down Arrow 24">
            <a:extLst>
              <a:ext uri="{FF2B5EF4-FFF2-40B4-BE49-F238E27FC236}">
                <a16:creationId xmlns:a16="http://schemas.microsoft.com/office/drawing/2014/main" id="{50AE4664-E448-0B4F-B7F6-3AE9B893286A}"/>
              </a:ext>
            </a:extLst>
          </p:cNvPr>
          <p:cNvSpPr/>
          <p:nvPr/>
        </p:nvSpPr>
        <p:spPr>
          <a:xfrm>
            <a:off x="7315200" y="2646293"/>
            <a:ext cx="166508" cy="895421"/>
          </a:xfrm>
          <a:prstGeom prst="up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0FB14AB-65DB-7C4E-97AC-48F62D617A87}"/>
              </a:ext>
            </a:extLst>
          </p:cNvPr>
          <p:cNvCxnSpPr>
            <a:stCxn id="13" idx="1"/>
            <a:endCxn id="20" idx="4"/>
          </p:cNvCxnSpPr>
          <p:nvPr/>
        </p:nvCxnSpPr>
        <p:spPr>
          <a:xfrm flipH="1">
            <a:off x="3124200" y="4564554"/>
            <a:ext cx="1316375" cy="0"/>
          </a:xfrm>
          <a:prstGeom prst="straightConnector1">
            <a:avLst/>
          </a:prstGeom>
          <a:ln w="190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18A93F53-DD1D-7644-851C-A08F8AA641FB}"/>
              </a:ext>
            </a:extLst>
          </p:cNvPr>
          <p:cNvSpPr/>
          <p:nvPr/>
        </p:nvSpPr>
        <p:spPr>
          <a:xfrm>
            <a:off x="704034" y="6019800"/>
            <a:ext cx="2420166" cy="38100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EdgeCluster</a:t>
            </a:r>
            <a:r>
              <a:rPr lang="zh-CN" altLang="en-US" sz="1400">
                <a:solidFill>
                  <a:schemeClr val="tx1"/>
                </a:solidFill>
              </a:rPr>
              <a:t> </a:t>
            </a:r>
            <a:r>
              <a:rPr lang="en-US" altLang="zh-CN" sz="1400">
                <a:solidFill>
                  <a:schemeClr val="tx1"/>
                </a:solidFill>
              </a:rPr>
              <a:t>Control</a:t>
            </a:r>
            <a:r>
              <a:rPr lang="zh-CN" altLang="en-US" sz="1400" dirty="0">
                <a:solidFill>
                  <a:schemeClr val="tx1"/>
                </a:solidFill>
              </a:rPr>
              <a:t> </a:t>
            </a:r>
            <a:r>
              <a:rPr lang="en-US" altLang="zh-CN" sz="1400" dirty="0">
                <a:solidFill>
                  <a:schemeClr val="tx1"/>
                </a:solidFill>
              </a:rPr>
              <a:t>Plane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2" name="Can 31">
            <a:extLst>
              <a:ext uri="{FF2B5EF4-FFF2-40B4-BE49-F238E27FC236}">
                <a16:creationId xmlns:a16="http://schemas.microsoft.com/office/drawing/2014/main" id="{DD759442-7D5C-0342-9210-ECE74521C5CE}"/>
              </a:ext>
            </a:extLst>
          </p:cNvPr>
          <p:cNvSpPr/>
          <p:nvPr/>
        </p:nvSpPr>
        <p:spPr>
          <a:xfrm>
            <a:off x="2153865" y="5141914"/>
            <a:ext cx="970335" cy="561553"/>
          </a:xfrm>
          <a:prstGeom prst="can">
            <a:avLst/>
          </a:prstGeom>
          <a:solidFill>
            <a:schemeClr val="accent2">
              <a:lumMod val="60000"/>
              <a:lumOff val="40000"/>
            </a:schemeClr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tx1"/>
                </a:solidFill>
              </a:rPr>
              <a:t>ETCD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7F3F3F6-1759-2F45-B343-8452E3F6956E}"/>
              </a:ext>
            </a:extLst>
          </p:cNvPr>
          <p:cNvCxnSpPr>
            <a:cxnSpLocks/>
            <a:endCxn id="32" idx="3"/>
          </p:cNvCxnSpPr>
          <p:nvPr/>
        </p:nvCxnSpPr>
        <p:spPr>
          <a:xfrm flipV="1">
            <a:off x="2639032" y="5703467"/>
            <a:ext cx="1" cy="316333"/>
          </a:xfrm>
          <a:prstGeom prst="straightConnector1">
            <a:avLst/>
          </a:prstGeom>
          <a:ln w="190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25AD82C-2401-0848-9B9A-D45BB8D20173}"/>
              </a:ext>
            </a:extLst>
          </p:cNvPr>
          <p:cNvSpPr/>
          <p:nvPr/>
        </p:nvSpPr>
        <p:spPr>
          <a:xfrm>
            <a:off x="4122253" y="5218114"/>
            <a:ext cx="1316374" cy="3810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</a:rPr>
              <a:t>EdgeClusterd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40CDF6F-7C5F-D944-A8A8-2DB3AAB5A512}"/>
              </a:ext>
            </a:extLst>
          </p:cNvPr>
          <p:cNvCxnSpPr>
            <a:cxnSpLocks/>
          </p:cNvCxnSpPr>
          <p:nvPr/>
        </p:nvCxnSpPr>
        <p:spPr>
          <a:xfrm flipH="1">
            <a:off x="6248400" y="4755054"/>
            <a:ext cx="1" cy="463060"/>
          </a:xfrm>
          <a:prstGeom prst="straightConnector1">
            <a:avLst/>
          </a:prstGeom>
          <a:ln w="19050">
            <a:solidFill>
              <a:schemeClr val="bg1">
                <a:lumMod val="75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9969FAE-B0CA-FF45-950D-F1BF520902CC}"/>
              </a:ext>
            </a:extLst>
          </p:cNvPr>
          <p:cNvCxnSpPr>
            <a:cxnSpLocks/>
          </p:cNvCxnSpPr>
          <p:nvPr/>
        </p:nvCxnSpPr>
        <p:spPr>
          <a:xfrm flipH="1">
            <a:off x="5255200" y="4747383"/>
            <a:ext cx="1" cy="463060"/>
          </a:xfrm>
          <a:prstGeom prst="straightConnector1">
            <a:avLst/>
          </a:prstGeom>
          <a:ln w="19050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BA2D968-2093-FD4E-BC2E-FECA60CC7BB4}"/>
              </a:ext>
            </a:extLst>
          </p:cNvPr>
          <p:cNvCxnSpPr>
            <a:cxnSpLocks/>
            <a:stCxn id="37" idx="1"/>
            <a:endCxn id="32" idx="4"/>
          </p:cNvCxnSpPr>
          <p:nvPr/>
        </p:nvCxnSpPr>
        <p:spPr>
          <a:xfrm flipH="1">
            <a:off x="3124200" y="5408614"/>
            <a:ext cx="998053" cy="14077"/>
          </a:xfrm>
          <a:prstGeom prst="straightConnector1">
            <a:avLst/>
          </a:prstGeom>
          <a:ln w="19050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D3226FF5-D072-344E-B145-F2197BFE5586}"/>
              </a:ext>
            </a:extLst>
          </p:cNvPr>
          <p:cNvSpPr/>
          <p:nvPr/>
        </p:nvSpPr>
        <p:spPr>
          <a:xfrm>
            <a:off x="2994994" y="1363211"/>
            <a:ext cx="1256464" cy="738083"/>
          </a:xfrm>
          <a:prstGeom prst="roundRect">
            <a:avLst/>
          </a:prstGeom>
          <a:solidFill>
            <a:srgbClr val="92D05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K8S</a:t>
            </a:r>
          </a:p>
          <a:p>
            <a:pPr algn="ctr"/>
            <a:r>
              <a:rPr lang="en-US" altLang="zh-CN" dirty="0">
                <a:solidFill>
                  <a:schemeClr val="tx1"/>
                </a:solidFill>
              </a:rPr>
              <a:t>API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Server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16DA4DF8-0AB0-D043-B99E-3048606DCD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94" b="16565"/>
          <a:stretch/>
        </p:blipFill>
        <p:spPr>
          <a:xfrm>
            <a:off x="1648794" y="1331202"/>
            <a:ext cx="1346200" cy="770092"/>
          </a:xfrm>
          <a:prstGeom prst="rect">
            <a:avLst/>
          </a:prstGeom>
        </p:spPr>
      </p:pic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BEDB6C2-BA11-C241-ADD6-73D80A49D402}"/>
              </a:ext>
            </a:extLst>
          </p:cNvPr>
          <p:cNvCxnSpPr>
            <a:cxnSpLocks/>
            <a:endCxn id="52" idx="3"/>
          </p:cNvCxnSpPr>
          <p:nvPr/>
        </p:nvCxnSpPr>
        <p:spPr>
          <a:xfrm flipH="1" flipV="1">
            <a:off x="4251458" y="1732253"/>
            <a:ext cx="1166026" cy="6264"/>
          </a:xfrm>
          <a:prstGeom prst="straightConnector1">
            <a:avLst/>
          </a:prstGeom>
          <a:ln w="19050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9E32DA43-D7BC-9D4E-A445-ACD2B169FB8B}"/>
              </a:ext>
            </a:extLst>
          </p:cNvPr>
          <p:cNvSpPr/>
          <p:nvPr/>
        </p:nvSpPr>
        <p:spPr>
          <a:xfrm>
            <a:off x="3951052" y="5887134"/>
            <a:ext cx="321459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b="1" dirty="0"/>
              <a:t>EdgeClusterd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b="1" dirty="0"/>
              <a:t>Sync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workload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&amp;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controls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from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b="1" dirty="0"/>
              <a:t>Sync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cluster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status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to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the</a:t>
            </a:r>
            <a:r>
              <a:rPr lang="zh-CN" altLang="en-US" sz="1400" b="1" dirty="0"/>
              <a:t> </a:t>
            </a:r>
            <a:r>
              <a:rPr lang="en-US" altLang="zh-CN" sz="1400" b="1" dirty="0"/>
              <a:t>cloud</a:t>
            </a:r>
            <a:endParaRPr lang="en-US" sz="1400" b="1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274D065-AA09-5842-9995-2DAB977DB235}"/>
              </a:ext>
            </a:extLst>
          </p:cNvPr>
          <p:cNvCxnSpPr>
            <a:cxnSpLocks/>
          </p:cNvCxnSpPr>
          <p:nvPr/>
        </p:nvCxnSpPr>
        <p:spPr>
          <a:xfrm flipH="1">
            <a:off x="5715000" y="3910994"/>
            <a:ext cx="1" cy="463060"/>
          </a:xfrm>
          <a:prstGeom prst="straightConnector1">
            <a:avLst/>
          </a:prstGeom>
          <a:ln w="19050">
            <a:solidFill>
              <a:schemeClr val="tx1"/>
            </a:solidFill>
            <a:headEnd type="stealt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>
            <a:extLst>
              <a:ext uri="{FF2B5EF4-FFF2-40B4-BE49-F238E27FC236}">
                <a16:creationId xmlns:a16="http://schemas.microsoft.com/office/drawing/2014/main" id="{2F762FAD-5FCC-5748-84EE-C241C86288E7}"/>
              </a:ext>
            </a:extLst>
          </p:cNvPr>
          <p:cNvSpPr txBox="1">
            <a:spLocks/>
          </p:cNvSpPr>
          <p:nvPr/>
        </p:nvSpPr>
        <p:spPr>
          <a:xfrm>
            <a:off x="112538" y="5640"/>
            <a:ext cx="2821999" cy="9314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EdgeCluster</a:t>
            </a:r>
            <a:endParaRPr lang="en-US" dirty="0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58AE70F-9A68-8E47-87FA-0987D99F6B95}"/>
              </a:ext>
            </a:extLst>
          </p:cNvPr>
          <p:cNvGrpSpPr/>
          <p:nvPr/>
        </p:nvGrpSpPr>
        <p:grpSpPr>
          <a:xfrm>
            <a:off x="600336" y="2133303"/>
            <a:ext cx="2571054" cy="3886498"/>
            <a:chOff x="600336" y="2133303"/>
            <a:chExt cx="2571054" cy="3886498"/>
          </a:xfrm>
        </p:grpSpPr>
        <p:cxnSp>
          <p:nvCxnSpPr>
            <p:cNvPr id="29" name="Elbow Connector 28">
              <a:extLst>
                <a:ext uri="{FF2B5EF4-FFF2-40B4-BE49-F238E27FC236}">
                  <a16:creationId xmlns:a16="http://schemas.microsoft.com/office/drawing/2014/main" id="{B4E62B62-629D-594E-89DC-2A80C20A90C4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127280" y="2975691"/>
              <a:ext cx="3886498" cy="2201722"/>
            </a:xfrm>
            <a:prstGeom prst="bentConnector3">
              <a:avLst>
                <a:gd name="adj1" fmla="val 66525"/>
              </a:avLst>
            </a:prstGeom>
            <a:ln w="22225">
              <a:solidFill>
                <a:schemeClr val="accent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18025DA-0A95-EB4B-A0A8-559ED980355E}"/>
                </a:ext>
              </a:extLst>
            </p:cNvPr>
            <p:cNvSpPr txBox="1"/>
            <p:nvPr/>
          </p:nvSpPr>
          <p:spPr>
            <a:xfrm rot="16200000">
              <a:off x="406212" y="4570388"/>
              <a:ext cx="7575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i="1" dirty="0">
                  <a:solidFill>
                    <a:schemeClr val="accent2"/>
                  </a:solidFill>
                </a:rPr>
                <a:t>watch</a:t>
              </a:r>
              <a:endParaRPr lang="en-US" i="1" dirty="0">
                <a:solidFill>
                  <a:schemeClr val="accent2"/>
                </a:solidFill>
              </a:endParaRPr>
            </a:p>
          </p:txBody>
        </p:sp>
      </p:grpSp>
      <p:pic>
        <p:nvPicPr>
          <p:cNvPr id="49" name="Picture 48">
            <a:extLst>
              <a:ext uri="{FF2B5EF4-FFF2-40B4-BE49-F238E27FC236}">
                <a16:creationId xmlns:a16="http://schemas.microsoft.com/office/drawing/2014/main" id="{A9FF1355-23FE-A94C-8720-E4C9132B8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6958" y="66270"/>
            <a:ext cx="1592504" cy="162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0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C17414-ADDE-554B-957E-83043B2F1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0042" y="4409954"/>
            <a:ext cx="2779233" cy="2181828"/>
          </a:xfrm>
          <a:prstGeom prst="rect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DFA24C-F0F6-BC40-9C5D-BF5195499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1645" y="369423"/>
            <a:ext cx="2779233" cy="2181828"/>
          </a:xfrm>
          <a:prstGeom prst="rect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BE9545-02DB-A348-84EB-59BF97F8C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9763" y="3215835"/>
            <a:ext cx="2779233" cy="2181828"/>
          </a:xfrm>
          <a:prstGeom prst="rect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6C436A-60F0-824E-A315-0BFC89A6D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004" y="3705828"/>
            <a:ext cx="2779233" cy="2181828"/>
          </a:xfrm>
          <a:prstGeom prst="rect">
            <a:avLst/>
          </a:prstGeom>
          <a:ln w="12700">
            <a:solidFill>
              <a:schemeClr val="bg1">
                <a:lumMod val="50000"/>
              </a:schemeClr>
            </a:solidFill>
            <a:prstDash val="sysDash"/>
          </a:ln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FF4786B3-4155-9944-B168-928BDC28146A}"/>
              </a:ext>
            </a:extLst>
          </p:cNvPr>
          <p:cNvSpPr/>
          <p:nvPr/>
        </p:nvSpPr>
        <p:spPr>
          <a:xfrm>
            <a:off x="3634451" y="1018572"/>
            <a:ext cx="2951544" cy="14121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Global</a:t>
            </a:r>
            <a:r>
              <a:rPr lang="zh-CN" altLang="en-US" dirty="0"/>
              <a:t> </a:t>
            </a:r>
            <a:r>
              <a:rPr lang="en-US" altLang="zh-CN" dirty="0"/>
              <a:t>Scheduling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C68409D-82CB-1042-A594-37E3432FD9CB}"/>
              </a:ext>
            </a:extLst>
          </p:cNvPr>
          <p:cNvCxnSpPr>
            <a:stCxn id="8" idx="4"/>
            <a:endCxn id="4" idx="0"/>
          </p:cNvCxnSpPr>
          <p:nvPr/>
        </p:nvCxnSpPr>
        <p:spPr>
          <a:xfrm>
            <a:off x="5110223" y="2430684"/>
            <a:ext cx="1329436" cy="1979270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2D17326-90FD-9C40-A2D5-F42E99539522}"/>
              </a:ext>
            </a:extLst>
          </p:cNvPr>
          <p:cNvCxnSpPr>
            <a:cxnSpLocks/>
            <a:stCxn id="8" idx="3"/>
            <a:endCxn id="7" idx="0"/>
          </p:cNvCxnSpPr>
          <p:nvPr/>
        </p:nvCxnSpPr>
        <p:spPr>
          <a:xfrm flipH="1">
            <a:off x="2422621" y="2223885"/>
            <a:ext cx="1644074" cy="1481943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7A41541-D22B-154C-ACE2-CC310B83BD92}"/>
              </a:ext>
            </a:extLst>
          </p:cNvPr>
          <p:cNvCxnSpPr>
            <a:cxnSpLocks/>
            <a:stCxn id="8" idx="6"/>
            <a:endCxn id="5" idx="1"/>
          </p:cNvCxnSpPr>
          <p:nvPr/>
        </p:nvCxnSpPr>
        <p:spPr>
          <a:xfrm flipV="1">
            <a:off x="6585995" y="1460337"/>
            <a:ext cx="2395650" cy="26429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A0A96C5-C5D8-1A4F-8DF2-D59D0AC22F42}"/>
              </a:ext>
            </a:extLst>
          </p:cNvPr>
          <p:cNvCxnSpPr>
            <a:cxnSpLocks/>
            <a:stCxn id="8" idx="5"/>
            <a:endCxn id="6" idx="1"/>
          </p:cNvCxnSpPr>
          <p:nvPr/>
        </p:nvCxnSpPr>
        <p:spPr>
          <a:xfrm>
            <a:off x="6153751" y="2223885"/>
            <a:ext cx="2226012" cy="208286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prstDash val="sysDash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A4E713C-6712-9049-B3EF-855D633FB5AB}"/>
              </a:ext>
            </a:extLst>
          </p:cNvPr>
          <p:cNvSpPr txBox="1"/>
          <p:nvPr/>
        </p:nvSpPr>
        <p:spPr>
          <a:xfrm>
            <a:off x="362530" y="369423"/>
            <a:ext cx="362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Centaurus</a:t>
            </a:r>
            <a:r>
              <a:rPr lang="zh-CN" altLang="en-US" dirty="0"/>
              <a:t> </a:t>
            </a:r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vs</a:t>
            </a:r>
            <a:r>
              <a:rPr lang="zh-CN" altLang="en-US" dirty="0"/>
              <a:t> </a:t>
            </a:r>
            <a:r>
              <a:rPr lang="en-US" altLang="zh-CN" dirty="0"/>
              <a:t>Global</a:t>
            </a:r>
            <a:r>
              <a:rPr lang="zh-CN" altLang="en-US" dirty="0"/>
              <a:t> </a:t>
            </a:r>
            <a:r>
              <a:rPr lang="en-US" altLang="zh-CN" dirty="0"/>
              <a:t>Scheduling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090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65787-7D49-154E-B778-A16B55AEF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altLang="zh-CN" sz="4000">
                <a:solidFill>
                  <a:srgbClr val="FFFFFF"/>
                </a:solidFill>
              </a:rPr>
              <a:t>Agenda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C1AE0-A368-B849-96E5-99029E1A8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endParaRPr lang="en-US" sz="3600" dirty="0"/>
          </a:p>
          <a:p>
            <a:r>
              <a:rPr lang="en-US" altLang="zh-CN" sz="3600" u="sng" dirty="0"/>
              <a:t>Use</a:t>
            </a:r>
            <a:r>
              <a:rPr lang="zh-CN" altLang="en-US" sz="3600" u="sng" dirty="0"/>
              <a:t> </a:t>
            </a:r>
            <a:r>
              <a:rPr lang="en-US" altLang="zh-CN" sz="3600" u="sng" dirty="0"/>
              <a:t>Cases</a:t>
            </a:r>
            <a:r>
              <a:rPr lang="zh-CN" altLang="en-US" sz="3600" u="sng" dirty="0"/>
              <a:t> </a:t>
            </a:r>
            <a:r>
              <a:rPr lang="en-US" altLang="zh-CN" sz="3600" u="sng" dirty="0"/>
              <a:t>&amp;</a:t>
            </a:r>
            <a:r>
              <a:rPr lang="zh-CN" altLang="en-US" sz="3600" u="sng" dirty="0"/>
              <a:t> </a:t>
            </a:r>
            <a:r>
              <a:rPr lang="en-US" altLang="zh-CN" sz="3600" u="sng" dirty="0"/>
              <a:t>Requirements</a:t>
            </a:r>
          </a:p>
          <a:p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Edge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Modeling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Design</a:t>
            </a:r>
          </a:p>
          <a:p>
            <a:endParaRPr lang="en-US" altLang="zh-CN" sz="3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Progress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(POC,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Timelines)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84202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1A83E8-CD76-6244-95A2-7DEED98A1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7656" y="320070"/>
            <a:ext cx="4977976" cy="1454051"/>
          </a:xfrm>
        </p:spPr>
        <p:txBody>
          <a:bodyPr>
            <a:normAutofit/>
          </a:bodyPr>
          <a:lstStyle/>
          <a:p>
            <a:r>
              <a:rPr lang="en-US" altLang="zh-CN" b="1" u="sng" dirty="0">
                <a:solidFill>
                  <a:schemeClr val="bg2">
                    <a:lumMod val="25000"/>
                  </a:schemeClr>
                </a:solidFill>
              </a:rPr>
              <a:t>Use</a:t>
            </a:r>
            <a:r>
              <a:rPr lang="zh-CN" altLang="en-US" b="1" u="sng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u="sng" dirty="0">
                <a:solidFill>
                  <a:schemeClr val="bg2">
                    <a:lumMod val="25000"/>
                  </a:schemeClr>
                </a:solidFill>
              </a:rPr>
              <a:t>Case</a:t>
            </a:r>
            <a:r>
              <a:rPr lang="zh-CN" altLang="en-US" b="1" u="sng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u="sng" dirty="0">
                <a:solidFill>
                  <a:schemeClr val="bg2">
                    <a:lumMod val="25000"/>
                  </a:schemeClr>
                </a:solidFill>
              </a:rPr>
              <a:t>Focus</a:t>
            </a:r>
            <a:endParaRPr lang="en-US" b="1" u="sng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DF6B-64A5-F544-8831-D34B09C68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105" y="1865674"/>
            <a:ext cx="6097894" cy="4565948"/>
          </a:xfrm>
        </p:spPr>
        <p:txBody>
          <a:bodyPr anchor="ctr">
            <a:noAutofit/>
          </a:bodyPr>
          <a:lstStyle/>
          <a:p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Applications</a:t>
            </a:r>
          </a:p>
          <a:p>
            <a:pPr lvl="1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IoT</a:t>
            </a:r>
          </a:p>
          <a:p>
            <a:pPr lvl="1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“Industry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4.0”,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smart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factories</a:t>
            </a:r>
          </a:p>
          <a:p>
            <a:pPr lvl="1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5G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MEC</a:t>
            </a:r>
          </a:p>
          <a:p>
            <a:pPr lvl="1"/>
            <a:endParaRPr lang="en-US" altLang="zh-CN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Key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requirements</a:t>
            </a:r>
          </a:p>
          <a:p>
            <a:pPr lvl="1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Locality</a:t>
            </a:r>
          </a:p>
          <a:p>
            <a:pPr lvl="2"/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Workload</a:t>
            </a:r>
          </a:p>
          <a:p>
            <a:pPr lvl="2"/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flow</a:t>
            </a:r>
          </a:p>
          <a:p>
            <a:pPr lvl="1"/>
            <a:r>
              <a:rPr lang="en-US" altLang="zh-CN" dirty="0">
                <a:solidFill>
                  <a:schemeClr val="bg1">
                    <a:lumMod val="85000"/>
                  </a:schemeClr>
                </a:solidFill>
              </a:rPr>
              <a:t>Autonomy</a:t>
            </a:r>
          </a:p>
          <a:p>
            <a:pPr lvl="2"/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High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availability</a:t>
            </a:r>
          </a:p>
          <a:p>
            <a:pPr lvl="2"/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Flexibility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C5EEC-2D3F-F643-8D10-C3E61E8C7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615" y="2024008"/>
            <a:ext cx="3500320" cy="264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49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718E-63E3-744B-8B7F-ABB286F46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20" y="191505"/>
            <a:ext cx="10515600" cy="1325563"/>
          </a:xfrm>
        </p:spPr>
        <p:txBody>
          <a:bodyPr/>
          <a:lstStyle/>
          <a:p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Cases</a:t>
            </a:r>
            <a:r>
              <a:rPr lang="zh-CN" altLang="en-US" dirty="0"/>
              <a:t> </a:t>
            </a:r>
            <a:r>
              <a:rPr lang="en-US" altLang="zh-CN" dirty="0"/>
              <a:t>Examples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676200-8464-F646-B134-41088C2A3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17" y="2238783"/>
            <a:ext cx="5579089" cy="2941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337F987-B13B-694B-9E07-4AD6A2D2A9BB}"/>
              </a:ext>
            </a:extLst>
          </p:cNvPr>
          <p:cNvSpPr/>
          <p:nvPr/>
        </p:nvSpPr>
        <p:spPr>
          <a:xfrm>
            <a:off x="2853171" y="5291246"/>
            <a:ext cx="33565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https://youtu.be/1BM803fy5io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9C2BB2-FFF1-7948-BAD0-282EE66F5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9576" y="1669232"/>
            <a:ext cx="5412496" cy="4165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875077B-9966-F54F-9BD5-3E25E4E7C031}"/>
              </a:ext>
            </a:extLst>
          </p:cNvPr>
          <p:cNvSpPr/>
          <p:nvPr/>
        </p:nvSpPr>
        <p:spPr>
          <a:xfrm>
            <a:off x="8099503" y="5987264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5"/>
              </a:rPr>
              <a:t>https://ieeexplore.ieee.org/iel7/6287639/8600701/08758431.pdf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47594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718E-63E3-744B-8B7F-ABB286F46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20" y="191505"/>
            <a:ext cx="10515600" cy="1325563"/>
          </a:xfrm>
        </p:spPr>
        <p:txBody>
          <a:bodyPr/>
          <a:lstStyle/>
          <a:p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Cases</a:t>
            </a:r>
            <a:r>
              <a:rPr lang="zh-CN" altLang="en-US" dirty="0"/>
              <a:t> </a:t>
            </a:r>
            <a:r>
              <a:rPr lang="en-US" altLang="zh-CN" dirty="0"/>
              <a:t>Examples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755FC9-6B21-DB4F-8068-84FB5BBC640A}"/>
              </a:ext>
            </a:extLst>
          </p:cNvPr>
          <p:cNvSpPr/>
          <p:nvPr/>
        </p:nvSpPr>
        <p:spPr>
          <a:xfrm>
            <a:off x="2493444" y="5030332"/>
            <a:ext cx="30630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https://youtu.be/8I8TuQ1evKk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E95EE6-A08B-564C-8633-D62B7C930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52" y="1837849"/>
            <a:ext cx="4540686" cy="30563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9E4E052-DB22-9F4C-9A22-80B2FB63817C}"/>
              </a:ext>
            </a:extLst>
          </p:cNvPr>
          <p:cNvSpPr/>
          <p:nvPr/>
        </p:nvSpPr>
        <p:spPr>
          <a:xfrm>
            <a:off x="92466" y="5443518"/>
            <a:ext cx="5463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https://wiki.akraino.org/display/AK/Akraino+Edge+Stack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632F3C-F49A-1742-93FC-AB163A1442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5153" y="1837849"/>
            <a:ext cx="5875176" cy="30563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D33846-021E-3346-8E97-99561C19A4C1}"/>
              </a:ext>
            </a:extLst>
          </p:cNvPr>
          <p:cNvSpPr/>
          <p:nvPr/>
        </p:nvSpPr>
        <p:spPr>
          <a:xfrm>
            <a:off x="8521448" y="5030332"/>
            <a:ext cx="3123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https://youtu.be/i9TPWE98KL8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389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65787-7D49-154E-B778-A16B55AEF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altLang="zh-CN" sz="4000">
                <a:solidFill>
                  <a:srgbClr val="FFFFFF"/>
                </a:solidFill>
              </a:rPr>
              <a:t>Agenda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C1AE0-A368-B849-96E5-99029E1A8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endParaRPr lang="en-US" sz="3600" dirty="0"/>
          </a:p>
          <a:p>
            <a:r>
              <a:rPr lang="en-US" altLang="zh-CN" sz="3600" dirty="0"/>
              <a:t>Use</a:t>
            </a:r>
            <a:r>
              <a:rPr lang="zh-CN" altLang="en-US" sz="3600" dirty="0"/>
              <a:t> </a:t>
            </a:r>
            <a:r>
              <a:rPr lang="en-US" altLang="zh-CN" sz="3600" dirty="0"/>
              <a:t>Cases</a:t>
            </a:r>
            <a:r>
              <a:rPr lang="zh-CN" altLang="en-US" sz="3600" dirty="0"/>
              <a:t> </a:t>
            </a:r>
            <a:r>
              <a:rPr lang="en-US" altLang="zh-CN" sz="3600" dirty="0"/>
              <a:t>&amp;</a:t>
            </a:r>
            <a:r>
              <a:rPr lang="zh-CN" altLang="en-US" sz="3600" dirty="0"/>
              <a:t> </a:t>
            </a:r>
            <a:r>
              <a:rPr lang="en-US" altLang="zh-CN" sz="3600" dirty="0"/>
              <a:t>Requirements</a:t>
            </a:r>
          </a:p>
          <a:p>
            <a:endParaRPr lang="en-US" sz="3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3600" u="sng" dirty="0"/>
              <a:t>Edge</a:t>
            </a:r>
            <a:r>
              <a:rPr lang="zh-CN" altLang="en-US" sz="3600" u="sng" dirty="0"/>
              <a:t> </a:t>
            </a:r>
            <a:r>
              <a:rPr lang="en-US" altLang="zh-CN" sz="3600" u="sng" dirty="0"/>
              <a:t>Modeling</a:t>
            </a:r>
            <a:r>
              <a:rPr lang="zh-CN" altLang="en-US" sz="3600" u="sng" dirty="0"/>
              <a:t> </a:t>
            </a:r>
            <a:r>
              <a:rPr lang="en-US" altLang="zh-CN" sz="3600" u="sng" dirty="0"/>
              <a:t>&amp;</a:t>
            </a:r>
            <a:r>
              <a:rPr lang="zh-CN" altLang="en-US" sz="3600" u="sng" dirty="0"/>
              <a:t> </a:t>
            </a:r>
            <a:r>
              <a:rPr lang="en-US" altLang="zh-CN" sz="3600" u="sng" dirty="0"/>
              <a:t>Design</a:t>
            </a:r>
          </a:p>
          <a:p>
            <a:endParaRPr lang="en-US" altLang="zh-CN" sz="3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Progress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(POC,</a:t>
            </a:r>
            <a:r>
              <a:rPr lang="zh-CN" altLang="en-US" sz="36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3600" dirty="0">
                <a:solidFill>
                  <a:schemeClr val="bg1">
                    <a:lumMod val="85000"/>
                  </a:schemeClr>
                </a:solidFill>
              </a:rPr>
              <a:t>Timelines)</a:t>
            </a:r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244286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F1B317-0BFB-FE4E-BEFA-404468C67FBF}"/>
              </a:ext>
            </a:extLst>
          </p:cNvPr>
          <p:cNvSpPr/>
          <p:nvPr/>
        </p:nvSpPr>
        <p:spPr>
          <a:xfrm>
            <a:off x="939798" y="1548338"/>
            <a:ext cx="10779992" cy="124177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Cloud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47A553-D2C2-5E41-8921-A576B79966F6}"/>
              </a:ext>
            </a:extLst>
          </p:cNvPr>
          <p:cNvSpPr/>
          <p:nvPr/>
        </p:nvSpPr>
        <p:spPr>
          <a:xfrm>
            <a:off x="939798" y="3523893"/>
            <a:ext cx="2349812" cy="124177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Data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Center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(Region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x,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AZ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25000"/>
                  </a:schemeClr>
                </a:solidFill>
              </a:rPr>
              <a:t>i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)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00A63AF-61E5-2C40-9E24-257683D2D298}"/>
              </a:ext>
            </a:extLst>
          </p:cNvPr>
          <p:cNvSpPr/>
          <p:nvPr/>
        </p:nvSpPr>
        <p:spPr>
          <a:xfrm>
            <a:off x="939798" y="5062525"/>
            <a:ext cx="2349812" cy="124177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C42893A-BD86-DE49-8D2F-8E09DFCCF592}"/>
              </a:ext>
            </a:extLst>
          </p:cNvPr>
          <p:cNvSpPr/>
          <p:nvPr/>
        </p:nvSpPr>
        <p:spPr>
          <a:xfrm>
            <a:off x="3568699" y="3528304"/>
            <a:ext cx="3322756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Data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Center (Region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y,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AZ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j)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2493472-D120-944A-A5A5-60BEE4EBAB96}"/>
              </a:ext>
            </a:extLst>
          </p:cNvPr>
          <p:cNvSpPr/>
          <p:nvPr/>
        </p:nvSpPr>
        <p:spPr>
          <a:xfrm>
            <a:off x="9369978" y="5546861"/>
            <a:ext cx="2349812" cy="124177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BDAAE-A7BB-E648-B5A0-53FA395414D3}"/>
              </a:ext>
            </a:extLst>
          </p:cNvPr>
          <p:cNvSpPr txBox="1"/>
          <p:nvPr/>
        </p:nvSpPr>
        <p:spPr>
          <a:xfrm>
            <a:off x="7256253" y="5124996"/>
            <a:ext cx="102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Internet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7792B1A-A7D0-7249-ACAA-EC2BE3237DA7}"/>
              </a:ext>
            </a:extLst>
          </p:cNvPr>
          <p:cNvSpPr/>
          <p:nvPr/>
        </p:nvSpPr>
        <p:spPr>
          <a:xfrm>
            <a:off x="9369978" y="3523893"/>
            <a:ext cx="2349812" cy="124177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Data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Center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(Region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z,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AZ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k)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986B73C-DF4D-6B48-8F7E-C7E9A1096396}"/>
              </a:ext>
            </a:extLst>
          </p:cNvPr>
          <p:cNvSpPr/>
          <p:nvPr/>
        </p:nvSpPr>
        <p:spPr>
          <a:xfrm>
            <a:off x="3568699" y="4684352"/>
            <a:ext cx="3322756" cy="37817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9E5387-DAFC-A447-A0B5-20506AF78941}"/>
              </a:ext>
            </a:extLst>
          </p:cNvPr>
          <p:cNvSpPr txBox="1"/>
          <p:nvPr/>
        </p:nvSpPr>
        <p:spPr>
          <a:xfrm>
            <a:off x="5864122" y="3021534"/>
            <a:ext cx="102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Internet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Left-Right Arrow 2">
            <a:extLst>
              <a:ext uri="{FF2B5EF4-FFF2-40B4-BE49-F238E27FC236}">
                <a16:creationId xmlns:a16="http://schemas.microsoft.com/office/drawing/2014/main" id="{3ECEC94B-C30B-D74F-BFE2-22E33DE55526}"/>
              </a:ext>
            </a:extLst>
          </p:cNvPr>
          <p:cNvSpPr/>
          <p:nvPr/>
        </p:nvSpPr>
        <p:spPr>
          <a:xfrm rot="16200000">
            <a:off x="5008796" y="4138034"/>
            <a:ext cx="528272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82DEA291-D48D-4046-8B64-E0A8249ABE1B}"/>
              </a:ext>
            </a:extLst>
          </p:cNvPr>
          <p:cNvSpPr/>
          <p:nvPr/>
        </p:nvSpPr>
        <p:spPr>
          <a:xfrm rot="16200000">
            <a:off x="10185323" y="4874084"/>
            <a:ext cx="781189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-Right Arrow 20">
            <a:extLst>
              <a:ext uri="{FF2B5EF4-FFF2-40B4-BE49-F238E27FC236}">
                <a16:creationId xmlns:a16="http://schemas.microsoft.com/office/drawing/2014/main" id="{699D3439-AAEA-9D42-9773-3BE0087B90A5}"/>
              </a:ext>
            </a:extLst>
          </p:cNvPr>
          <p:cNvSpPr/>
          <p:nvPr/>
        </p:nvSpPr>
        <p:spPr>
          <a:xfrm rot="16200000">
            <a:off x="1970486" y="4636124"/>
            <a:ext cx="288438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88F5B4C-D52D-D64C-BE1A-7A5B2457D73B}"/>
              </a:ext>
            </a:extLst>
          </p:cNvPr>
          <p:cNvSpPr txBox="1">
            <a:spLocks/>
          </p:cNvSpPr>
          <p:nvPr/>
        </p:nvSpPr>
        <p:spPr>
          <a:xfrm>
            <a:off x="297314" y="1760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Edge</a:t>
            </a:r>
            <a:r>
              <a:rPr lang="zh-CN" altLang="en-US"/>
              <a:t> </a:t>
            </a:r>
            <a:r>
              <a:rPr lang="en-US" altLang="zh-CN"/>
              <a:t>Modeling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400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F793-1A18-DB40-A928-7D1B80C6C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14" y="176039"/>
            <a:ext cx="10515600" cy="1325563"/>
          </a:xfrm>
        </p:spPr>
        <p:txBody>
          <a:bodyPr/>
          <a:lstStyle/>
          <a:p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Modeling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F1B317-0BFB-FE4E-BEFA-404468C67FBF}"/>
              </a:ext>
            </a:extLst>
          </p:cNvPr>
          <p:cNvSpPr/>
          <p:nvPr/>
        </p:nvSpPr>
        <p:spPr>
          <a:xfrm>
            <a:off x="939798" y="1548338"/>
            <a:ext cx="10779992" cy="124177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Cloud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47A553-D2C2-5E41-8921-A576B79966F6}"/>
              </a:ext>
            </a:extLst>
          </p:cNvPr>
          <p:cNvSpPr/>
          <p:nvPr/>
        </p:nvSpPr>
        <p:spPr>
          <a:xfrm>
            <a:off x="939798" y="3523893"/>
            <a:ext cx="2349812" cy="124177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00A63AF-61E5-2C40-9E24-257683D2D298}"/>
              </a:ext>
            </a:extLst>
          </p:cNvPr>
          <p:cNvSpPr/>
          <p:nvPr/>
        </p:nvSpPr>
        <p:spPr>
          <a:xfrm>
            <a:off x="939798" y="5062525"/>
            <a:ext cx="2349812" cy="124177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C42893A-BD86-DE49-8D2F-8E09DFCCF592}"/>
              </a:ext>
            </a:extLst>
          </p:cNvPr>
          <p:cNvSpPr/>
          <p:nvPr/>
        </p:nvSpPr>
        <p:spPr>
          <a:xfrm>
            <a:off x="3568699" y="3528304"/>
            <a:ext cx="3322756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2493472-D120-944A-A5A5-60BEE4EBAB96}"/>
              </a:ext>
            </a:extLst>
          </p:cNvPr>
          <p:cNvSpPr/>
          <p:nvPr/>
        </p:nvSpPr>
        <p:spPr>
          <a:xfrm>
            <a:off x="9369978" y="5546861"/>
            <a:ext cx="2349812" cy="124177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BDAAE-A7BB-E648-B5A0-53FA395414D3}"/>
              </a:ext>
            </a:extLst>
          </p:cNvPr>
          <p:cNvSpPr txBox="1"/>
          <p:nvPr/>
        </p:nvSpPr>
        <p:spPr>
          <a:xfrm>
            <a:off x="7875059" y="5156266"/>
            <a:ext cx="102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Internet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7792B1A-A7D0-7249-ACAA-EC2BE3237DA7}"/>
              </a:ext>
            </a:extLst>
          </p:cNvPr>
          <p:cNvSpPr/>
          <p:nvPr/>
        </p:nvSpPr>
        <p:spPr>
          <a:xfrm>
            <a:off x="9369978" y="3523893"/>
            <a:ext cx="2349812" cy="124177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986B73C-DF4D-6B48-8F7E-C7E9A1096396}"/>
              </a:ext>
            </a:extLst>
          </p:cNvPr>
          <p:cNvSpPr/>
          <p:nvPr/>
        </p:nvSpPr>
        <p:spPr>
          <a:xfrm>
            <a:off x="6449961" y="6303788"/>
            <a:ext cx="1419029" cy="37817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9E5387-DAFC-A447-A0B5-20506AF78941}"/>
              </a:ext>
            </a:extLst>
          </p:cNvPr>
          <p:cNvSpPr txBox="1"/>
          <p:nvPr/>
        </p:nvSpPr>
        <p:spPr>
          <a:xfrm>
            <a:off x="5864122" y="3021534"/>
            <a:ext cx="102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Internet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Left-Right Arrow 2">
            <a:extLst>
              <a:ext uri="{FF2B5EF4-FFF2-40B4-BE49-F238E27FC236}">
                <a16:creationId xmlns:a16="http://schemas.microsoft.com/office/drawing/2014/main" id="{3ECEC94B-C30B-D74F-BFE2-22E33DE55526}"/>
              </a:ext>
            </a:extLst>
          </p:cNvPr>
          <p:cNvSpPr/>
          <p:nvPr/>
        </p:nvSpPr>
        <p:spPr>
          <a:xfrm rot="16200000">
            <a:off x="5008796" y="4138034"/>
            <a:ext cx="528272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82DEA291-D48D-4046-8B64-E0A8249ABE1B}"/>
              </a:ext>
            </a:extLst>
          </p:cNvPr>
          <p:cNvSpPr/>
          <p:nvPr/>
        </p:nvSpPr>
        <p:spPr>
          <a:xfrm rot="16200000">
            <a:off x="10185323" y="4874084"/>
            <a:ext cx="781189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-Right Arrow 20">
            <a:extLst>
              <a:ext uri="{FF2B5EF4-FFF2-40B4-BE49-F238E27FC236}">
                <a16:creationId xmlns:a16="http://schemas.microsoft.com/office/drawing/2014/main" id="{699D3439-AAEA-9D42-9773-3BE0087B90A5}"/>
              </a:ext>
            </a:extLst>
          </p:cNvPr>
          <p:cNvSpPr/>
          <p:nvPr/>
        </p:nvSpPr>
        <p:spPr>
          <a:xfrm rot="16200000">
            <a:off x="1970486" y="4636124"/>
            <a:ext cx="288438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E33CA1E-647A-4247-A537-F69B43B5DEB9}"/>
              </a:ext>
            </a:extLst>
          </p:cNvPr>
          <p:cNvSpPr/>
          <p:nvPr/>
        </p:nvSpPr>
        <p:spPr>
          <a:xfrm>
            <a:off x="4349104" y="4694537"/>
            <a:ext cx="1419029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B12428D-AEA1-AB4F-9B21-FC7FC1273C0C}"/>
              </a:ext>
            </a:extLst>
          </p:cNvPr>
          <p:cNvSpPr/>
          <p:nvPr/>
        </p:nvSpPr>
        <p:spPr>
          <a:xfrm>
            <a:off x="6043516" y="4623936"/>
            <a:ext cx="1419029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44EB571-B1A0-BC40-8179-36D55618FD53}"/>
              </a:ext>
            </a:extLst>
          </p:cNvPr>
          <p:cNvSpPr/>
          <p:nvPr/>
        </p:nvSpPr>
        <p:spPr>
          <a:xfrm>
            <a:off x="4349103" y="5855019"/>
            <a:ext cx="1419029" cy="37817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8261C5D-F4F1-4C4E-B3AC-8E4D02691F08}"/>
              </a:ext>
            </a:extLst>
          </p:cNvPr>
          <p:cNvSpPr/>
          <p:nvPr/>
        </p:nvSpPr>
        <p:spPr>
          <a:xfrm>
            <a:off x="6449962" y="5541131"/>
            <a:ext cx="1419029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" name="Left-Right Arrow 22">
            <a:extLst>
              <a:ext uri="{FF2B5EF4-FFF2-40B4-BE49-F238E27FC236}">
                <a16:creationId xmlns:a16="http://schemas.microsoft.com/office/drawing/2014/main" id="{EF3850A2-A8B0-8A4D-8B8E-35C20C242782}"/>
              </a:ext>
            </a:extLst>
          </p:cNvPr>
          <p:cNvSpPr/>
          <p:nvPr/>
        </p:nvSpPr>
        <p:spPr>
          <a:xfrm rot="16200000">
            <a:off x="4826398" y="5308701"/>
            <a:ext cx="528272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-Right Arrow 24">
            <a:extLst>
              <a:ext uri="{FF2B5EF4-FFF2-40B4-BE49-F238E27FC236}">
                <a16:creationId xmlns:a16="http://schemas.microsoft.com/office/drawing/2014/main" id="{379CE654-92C3-B647-BE4C-1D0985C3208A}"/>
              </a:ext>
            </a:extLst>
          </p:cNvPr>
          <p:cNvSpPr/>
          <p:nvPr/>
        </p:nvSpPr>
        <p:spPr>
          <a:xfrm rot="16200000">
            <a:off x="6285649" y="4114208"/>
            <a:ext cx="455093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>
            <a:extLst>
              <a:ext uri="{FF2B5EF4-FFF2-40B4-BE49-F238E27FC236}">
                <a16:creationId xmlns:a16="http://schemas.microsoft.com/office/drawing/2014/main" id="{52B9AD1A-0E0C-0347-82CD-3178F889BA1B}"/>
              </a:ext>
            </a:extLst>
          </p:cNvPr>
          <p:cNvSpPr/>
          <p:nvPr/>
        </p:nvSpPr>
        <p:spPr>
          <a:xfrm rot="16200000">
            <a:off x="6605536" y="5111455"/>
            <a:ext cx="294987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158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634</Words>
  <Application>Microsoft Macintosh PowerPoint</Application>
  <PresentationFormat>Widescreen</PresentationFormat>
  <Paragraphs>238</Paragraphs>
  <Slides>22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Courier New</vt:lpstr>
      <vt:lpstr>Office Theme</vt:lpstr>
      <vt:lpstr>Centaurus Edge Design Review</vt:lpstr>
      <vt:lpstr>Agenda</vt:lpstr>
      <vt:lpstr>Agenda</vt:lpstr>
      <vt:lpstr>Use Case Focus</vt:lpstr>
      <vt:lpstr>Use Cases Examples</vt:lpstr>
      <vt:lpstr>Use Cases Examples</vt:lpstr>
      <vt:lpstr>Agenda</vt:lpstr>
      <vt:lpstr>PowerPoint Presentation</vt:lpstr>
      <vt:lpstr>Edge Modeling</vt:lpstr>
      <vt:lpstr>Edge Is Hierarchical</vt:lpstr>
      <vt:lpstr>Key Edge Requirements</vt:lpstr>
      <vt:lpstr>Key Edge Requirements, cont</vt:lpstr>
      <vt:lpstr>PowerPoint Presentation</vt:lpstr>
      <vt:lpstr>Edge Cluster Provisioning</vt:lpstr>
      <vt:lpstr>Edge Cluster Provisioning</vt:lpstr>
      <vt:lpstr>Agenda</vt:lpstr>
      <vt:lpstr>Progress</vt:lpstr>
      <vt:lpstr>PowerPoint Presentation</vt:lpstr>
      <vt:lpstr>Backup Slides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Peng Du</dc:creator>
  <cp:lastModifiedBy>Peng Du</cp:lastModifiedBy>
  <cp:revision>56</cp:revision>
  <dcterms:created xsi:type="dcterms:W3CDTF">2021-04-13T21:01:54Z</dcterms:created>
  <dcterms:modified xsi:type="dcterms:W3CDTF">2021-04-14T00:56:16Z</dcterms:modified>
</cp:coreProperties>
</file>

<file path=docProps/thumbnail.jpeg>
</file>